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8"/>
  </p:notesMasterIdLst>
  <p:sldIdLst>
    <p:sldId id="271" r:id="rId2"/>
    <p:sldId id="257" r:id="rId3"/>
    <p:sldId id="279" r:id="rId4"/>
    <p:sldId id="280" r:id="rId5"/>
    <p:sldId id="299" r:id="rId6"/>
    <p:sldId id="275" r:id="rId7"/>
    <p:sldId id="274" r:id="rId8"/>
    <p:sldId id="276" r:id="rId9"/>
    <p:sldId id="261" r:id="rId10"/>
    <p:sldId id="307" r:id="rId11"/>
    <p:sldId id="303" r:id="rId12"/>
    <p:sldId id="285" r:id="rId13"/>
    <p:sldId id="282" r:id="rId14"/>
    <p:sldId id="277" r:id="rId15"/>
    <p:sldId id="306" r:id="rId16"/>
    <p:sldId id="284" r:id="rId17"/>
    <p:sldId id="304" r:id="rId18"/>
    <p:sldId id="283" r:id="rId19"/>
    <p:sldId id="286" r:id="rId20"/>
    <p:sldId id="287" r:id="rId21"/>
    <p:sldId id="290" r:id="rId22"/>
    <p:sldId id="292" r:id="rId23"/>
    <p:sldId id="293" r:id="rId24"/>
    <p:sldId id="308" r:id="rId25"/>
    <p:sldId id="296" r:id="rId26"/>
    <p:sldId id="270" r:id="rId27"/>
  </p:sldIdLst>
  <p:sldSz cx="18288000" cy="10287000"/>
  <p:notesSz cx="6858000" cy="9144000"/>
  <p:embeddedFontLst>
    <p:embeddedFont>
      <p:font typeface="Gothic A1 Bold" panose="020B0600000101010101" charset="-127"/>
      <p:regular r:id="rId29"/>
    </p:embeddedFont>
    <p:embeddedFont>
      <p:font typeface="Gothic A1 Light Bold" panose="020B0600000101010101" charset="-127"/>
      <p:regular r:id="rId30"/>
    </p:embeddedFont>
    <p:embeddedFont>
      <p:font typeface="Gothic A1 Ultra-Bold" panose="020B0600000101010101" charset="-127"/>
      <p:regular r:id="rId31"/>
    </p:embeddedFont>
    <p:embeddedFont>
      <p:font typeface="Calibri" panose="020F0502020204030204" pitchFamily="34" charset="0"/>
      <p:regular r:id="rId32"/>
      <p:bold r:id="rId33"/>
      <p:italic r:id="rId34"/>
      <p:boldItalic r:id="rId35"/>
    </p:embeddedFont>
    <p:embeddedFont>
      <p:font typeface="Now Bold" panose="020B0600000101010101" charset="0"/>
      <p:regular r:id="rId36"/>
    </p:embeddedFont>
    <p:embeddedFont>
      <p:font typeface="Now Heavy" panose="020B0600000101010101" charset="0"/>
      <p:regular r:id="rId37"/>
    </p:embeddedFont>
    <p:embeddedFont>
      <p:font typeface="Roboto" panose="02000000000000000000" pitchFamily="2" charset="0"/>
      <p:regular r:id="rId38"/>
      <p:bold r:id="rId39"/>
      <p:italic r:id="rId40"/>
      <p:boldItalic r:id="rId41"/>
    </p:embeddedFont>
    <p:embeddedFont>
      <p:font typeface="맑은 고딕" panose="020B0503020000020004" pitchFamily="50" charset="-127"/>
      <p:regular r:id="rId42"/>
      <p:bold r:id="rId4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CC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1.fntdata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42" Type="http://schemas.openxmlformats.org/officeDocument/2006/relationships/font" Target="fonts/font14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font" Target="fonts/font15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1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B2AD40-7A3B-4471-AFC6-23C756A3B624}" type="datetimeFigureOut">
              <a:rPr lang="ko-KR" altLang="en-US" smtClean="0"/>
              <a:t>2023-11-28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6DF828-7156-4374-9B46-91F1D385FD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69317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6DF828-7156-4374-9B46-91F1D385FDA9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8447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6DF828-7156-4374-9B46-91F1D385FDA9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43173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6DF828-7156-4374-9B46-91F1D385FDA9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34690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6DF828-7156-4374-9B46-91F1D385FDA9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89621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6DF828-7156-4374-9B46-91F1D385FDA9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81751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Ai-hub </a:t>
            </a:r>
            <a:r>
              <a:rPr lang="ko-KR" altLang="en-US" dirty="0"/>
              <a:t>시니어 이상행동 데이터 </a:t>
            </a:r>
            <a:r>
              <a:rPr lang="en-US" altLang="ko-KR" dirty="0"/>
              <a:t>3000</a:t>
            </a:r>
            <a:r>
              <a:rPr lang="ko-KR" altLang="en-US" dirty="0"/>
              <a:t>개를 직접 </a:t>
            </a:r>
            <a:r>
              <a:rPr lang="ko-KR" altLang="en-US" dirty="0" err="1"/>
              <a:t>라벨링했습니다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6DF828-7156-4374-9B46-91F1D385FDA9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71967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6DF828-7156-4374-9B46-91F1D385FDA9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32428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6DF828-7156-4374-9B46-91F1D385FDA9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33668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6DF828-7156-4374-9B46-91F1D385FDA9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42438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이후 탐지된 </a:t>
            </a:r>
            <a:r>
              <a:rPr lang="en-US" altLang="ko-KR" dirty="0" err="1"/>
              <a:t>cctv</a:t>
            </a:r>
            <a:r>
              <a:rPr lang="en-US" altLang="ko-KR" dirty="0"/>
              <a:t> </a:t>
            </a:r>
            <a:r>
              <a:rPr lang="ko-KR" altLang="en-US" dirty="0"/>
              <a:t>좌표를 기준으로 김포 우리들 병원</a:t>
            </a:r>
            <a:r>
              <a:rPr lang="en-US" altLang="ko-KR" dirty="0"/>
              <a:t>, </a:t>
            </a:r>
            <a:r>
              <a:rPr lang="ko-KR" altLang="en-US" b="0" i="0" dirty="0">
                <a:solidFill>
                  <a:srgbClr val="212121"/>
                </a:solidFill>
                <a:effectLst/>
                <a:latin typeface="Roboto" panose="020F0502020204030204" pitchFamily="2" charset="0"/>
              </a:rPr>
              <a:t>강서소방서 등이 거리 순에 따라 탐지되는 것을 알 수 있습니다</a:t>
            </a:r>
            <a:r>
              <a:rPr lang="en-US" altLang="ko-KR" b="0" i="0" dirty="0">
                <a:solidFill>
                  <a:srgbClr val="212121"/>
                </a:solidFill>
                <a:effectLst/>
                <a:latin typeface="Roboto" panose="020F0502020204030204" pitchFamily="2" charset="0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6DF828-7156-4374-9B46-91F1D385FDA9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49342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jp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jpeg"/><Relationship Id="rId4" Type="http://schemas.openxmlformats.org/officeDocument/2006/relationships/image" Target="../media/image1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jp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711838" y="723456"/>
            <a:ext cx="16864324" cy="8840087"/>
            <a:chOff x="0" y="0"/>
            <a:chExt cx="4441633" cy="232825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441632" cy="2328253"/>
            </a:xfrm>
            <a:custGeom>
              <a:avLst/>
              <a:gdLst/>
              <a:ahLst/>
              <a:cxnLst/>
              <a:rect l="l" t="t" r="r" b="b"/>
              <a:pathLst>
                <a:path w="4441632" h="2328253">
                  <a:moveTo>
                    <a:pt x="0" y="0"/>
                  </a:moveTo>
                  <a:lnTo>
                    <a:pt x="4441632" y="0"/>
                  </a:lnTo>
                  <a:lnTo>
                    <a:pt x="4441632" y="2328253"/>
                  </a:lnTo>
                  <a:lnTo>
                    <a:pt x="0" y="2328253"/>
                  </a:lnTo>
                  <a:close/>
                </a:path>
              </a:pathLst>
            </a:custGeom>
            <a:solidFill>
              <a:srgbClr val="004CC7">
                <a:alpha val="94902"/>
              </a:srgbClr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441633" cy="23758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317853" y="3514040"/>
            <a:ext cx="15652294" cy="769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0"/>
              </a:lnSpc>
            </a:pPr>
            <a:r>
              <a:rPr lang="ko-KR" altLang="en-US" sz="6000" spc="-150" dirty="0">
                <a:solidFill>
                  <a:srgbClr val="6CE5E8"/>
                </a:solidFill>
                <a:latin typeface="Gothic A1 Light Bold"/>
                <a:ea typeface="Gothic A1 Light Bold"/>
              </a:rPr>
              <a:t>노인 낙상사고</a:t>
            </a:r>
            <a:endParaRPr lang="en-US" sz="6000" spc="-150" dirty="0">
              <a:solidFill>
                <a:srgbClr val="6CE5E8"/>
              </a:solidFill>
              <a:latin typeface="Gothic A1 Light Bold"/>
              <a:ea typeface="Gothic A1 Light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317853" y="4537979"/>
            <a:ext cx="15652294" cy="10259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01"/>
              </a:lnSpc>
            </a:pPr>
            <a:r>
              <a:rPr lang="ko-KR" altLang="en-US" sz="8001" spc="-320" dirty="0">
                <a:solidFill>
                  <a:srgbClr val="FFFFFF"/>
                </a:solidFill>
                <a:ea typeface="Gothic A1 Heavy"/>
              </a:rPr>
              <a:t>실시간 탐지 솔루션</a:t>
            </a:r>
            <a:endParaRPr lang="en-US" sz="8001" spc="-320" dirty="0">
              <a:solidFill>
                <a:srgbClr val="FFFFFF"/>
              </a:solidFill>
              <a:ea typeface="Gothic A1 Heavy"/>
            </a:endParaRPr>
          </a:p>
        </p:txBody>
      </p:sp>
    </p:spTree>
    <p:extLst>
      <p:ext uri="{BB962C8B-B14F-4D97-AF65-F5344CB8AC3E}">
        <p14:creationId xmlns:p14="http://schemas.microsoft.com/office/powerpoint/2010/main" val="34293866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711838" y="723456"/>
            <a:ext cx="16864324" cy="8840087"/>
            <a:chOff x="0" y="0"/>
            <a:chExt cx="4441633" cy="232825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441632" cy="2328253"/>
            </a:xfrm>
            <a:custGeom>
              <a:avLst/>
              <a:gdLst/>
              <a:ahLst/>
              <a:cxnLst/>
              <a:rect l="l" t="t" r="r" b="b"/>
              <a:pathLst>
                <a:path w="4441632" h="2328253">
                  <a:moveTo>
                    <a:pt x="0" y="0"/>
                  </a:moveTo>
                  <a:lnTo>
                    <a:pt x="4441632" y="0"/>
                  </a:lnTo>
                  <a:lnTo>
                    <a:pt x="4441632" y="2328253"/>
                  </a:lnTo>
                  <a:lnTo>
                    <a:pt x="0" y="2328253"/>
                  </a:lnTo>
                  <a:close/>
                </a:path>
              </a:pathLst>
            </a:custGeom>
            <a:solidFill>
              <a:srgbClr val="004CC7">
                <a:alpha val="94902"/>
              </a:srgbClr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441633" cy="23758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317853" y="4364665"/>
            <a:ext cx="15652294" cy="10156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/>
            <a:r>
              <a:rPr lang="ko-KR" altLang="en-US" sz="6600" spc="-320" dirty="0">
                <a:solidFill>
                  <a:schemeClr val="bg1"/>
                </a:solidFill>
                <a:latin typeface="Gothic A1 Bold" panose="020B0600000101010101" charset="-127"/>
                <a:ea typeface="Gothic A1 Bold" panose="020B0600000101010101" charset="-127"/>
                <a:cs typeface="Gothic A1 Bold" panose="020B0600000101010101" charset="-127"/>
              </a:rPr>
              <a:t>다음은 솔루션 설계입니다</a:t>
            </a:r>
            <a:r>
              <a:rPr lang="en-US" altLang="ko-KR" sz="6600" spc="-320" dirty="0">
                <a:solidFill>
                  <a:schemeClr val="bg1"/>
                </a:solidFill>
                <a:latin typeface="Gothic A1 Bold" panose="020B0600000101010101" charset="-127"/>
                <a:ea typeface="Gothic A1 Bold" panose="020B0600000101010101" charset="-127"/>
                <a:cs typeface="Gothic A1 Bold" panose="020B0600000101010101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10973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자유형: 도형 6">
            <a:extLst>
              <a:ext uri="{FF2B5EF4-FFF2-40B4-BE49-F238E27FC236}">
                <a16:creationId xmlns:a16="http://schemas.microsoft.com/office/drawing/2014/main" id="{99840EEB-E0DE-0202-DE64-7211A0B228E9}"/>
              </a:ext>
            </a:extLst>
          </p:cNvPr>
          <p:cNvSpPr/>
          <p:nvPr/>
        </p:nvSpPr>
        <p:spPr>
          <a:xfrm flipV="1">
            <a:off x="7081492" y="5580000"/>
            <a:ext cx="5570262" cy="509766"/>
          </a:xfrm>
          <a:prstGeom prst="rightArrow">
            <a:avLst/>
          </a:prstGeom>
          <a:solidFill>
            <a:schemeClr val="tx2"/>
          </a:solidFill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309008" tIns="-2644" rIns="309008" bIns="-2644" numCol="1" spcCol="1270" anchor="ctr" anchorCtr="0">
            <a:noAutofit/>
          </a:bodyPr>
          <a:lstStyle/>
          <a:p>
            <a:pPr marL="0" lvl="0" indent="0" algn="ctr" defTabSz="2222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500" kern="1200" dirty="0"/>
          </a:p>
        </p:txBody>
      </p:sp>
      <p:sp>
        <p:nvSpPr>
          <p:cNvPr id="19" name="자유형: 도형 6">
            <a:extLst>
              <a:ext uri="{FF2B5EF4-FFF2-40B4-BE49-F238E27FC236}">
                <a16:creationId xmlns:a16="http://schemas.microsoft.com/office/drawing/2014/main" id="{4493BC27-25B6-24DA-30F4-31E47E992FBD}"/>
              </a:ext>
            </a:extLst>
          </p:cNvPr>
          <p:cNvSpPr/>
          <p:nvPr/>
        </p:nvSpPr>
        <p:spPr>
          <a:xfrm flipV="1">
            <a:off x="9745938" y="5580000"/>
            <a:ext cx="5570262" cy="509766"/>
          </a:xfrm>
          <a:prstGeom prst="rightArrow">
            <a:avLst/>
          </a:prstGeom>
          <a:solidFill>
            <a:schemeClr val="tx2"/>
          </a:solidFill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309008" tIns="-2644" rIns="309008" bIns="-2644" numCol="1" spcCol="1270" anchor="ctr" anchorCtr="0">
            <a:noAutofit/>
          </a:bodyPr>
          <a:lstStyle/>
          <a:p>
            <a:pPr marL="0" lvl="0" indent="0" algn="ctr" defTabSz="2222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500" kern="1200" dirty="0"/>
          </a:p>
        </p:txBody>
      </p:sp>
      <p:sp>
        <p:nvSpPr>
          <p:cNvPr id="20" name="자유형: 도형 6">
            <a:extLst>
              <a:ext uri="{FF2B5EF4-FFF2-40B4-BE49-F238E27FC236}">
                <a16:creationId xmlns:a16="http://schemas.microsoft.com/office/drawing/2014/main" id="{D4CC6523-BC1A-FEA5-9D6C-452622A3D43F}"/>
              </a:ext>
            </a:extLst>
          </p:cNvPr>
          <p:cNvSpPr/>
          <p:nvPr/>
        </p:nvSpPr>
        <p:spPr>
          <a:xfrm flipV="1">
            <a:off x="1752600" y="5580000"/>
            <a:ext cx="5570262" cy="509766"/>
          </a:xfrm>
          <a:prstGeom prst="rightArrow">
            <a:avLst/>
          </a:prstGeom>
          <a:solidFill>
            <a:schemeClr val="tx2"/>
          </a:solidFill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309008" tIns="-2644" rIns="309008" bIns="-2644" numCol="1" spcCol="1270" anchor="ctr" anchorCtr="0">
            <a:noAutofit/>
          </a:bodyPr>
          <a:lstStyle/>
          <a:p>
            <a:pPr marL="0" lvl="0" indent="0" algn="ctr" defTabSz="2222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500" kern="1200" dirty="0"/>
          </a:p>
        </p:txBody>
      </p:sp>
      <p:sp>
        <p:nvSpPr>
          <p:cNvPr id="3" name="TextBox 3"/>
          <p:cNvSpPr txBox="1"/>
          <p:nvPr/>
        </p:nvSpPr>
        <p:spPr>
          <a:xfrm>
            <a:off x="812469" y="654994"/>
            <a:ext cx="9888306" cy="19236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75"/>
              </a:lnSpc>
            </a:pPr>
            <a:r>
              <a:rPr lang="ko-KR" altLang="en-US" sz="6500" spc="-260" dirty="0">
                <a:solidFill>
                  <a:srgbClr val="004CC7"/>
                </a:solidFill>
                <a:ea typeface="Gothic A1 Bold"/>
              </a:rPr>
              <a:t>솔루션</a:t>
            </a:r>
            <a:endParaRPr lang="en-US" altLang="ko-KR" sz="6500" spc="-260" dirty="0">
              <a:solidFill>
                <a:srgbClr val="004CC7"/>
              </a:solidFill>
              <a:ea typeface="Gothic A1 Bold"/>
            </a:endParaRPr>
          </a:p>
          <a:p>
            <a:pPr>
              <a:lnSpc>
                <a:spcPts val="7475"/>
              </a:lnSpc>
            </a:pPr>
            <a:r>
              <a:rPr lang="ko-KR" altLang="en-US" sz="6500" spc="-260" dirty="0">
                <a:solidFill>
                  <a:srgbClr val="004CC7"/>
                </a:solidFill>
                <a:ea typeface="Gothic A1 Bold"/>
              </a:rPr>
              <a:t>설계</a:t>
            </a:r>
            <a:endParaRPr lang="en-US" sz="6500" spc="-260" dirty="0">
              <a:solidFill>
                <a:srgbClr val="004CC7"/>
              </a:solidFill>
              <a:ea typeface="Gothic A1 Bold"/>
            </a:endParaRPr>
          </a:p>
        </p:txBody>
      </p:sp>
      <p:sp>
        <p:nvSpPr>
          <p:cNvPr id="5" name="AutoShape 5"/>
          <p:cNvSpPr/>
          <p:nvPr/>
        </p:nvSpPr>
        <p:spPr>
          <a:xfrm flipV="1">
            <a:off x="3352800" y="1144276"/>
            <a:ext cx="14122731" cy="36824"/>
          </a:xfrm>
          <a:prstGeom prst="line">
            <a:avLst/>
          </a:prstGeom>
          <a:ln w="28575" cap="flat">
            <a:solidFill>
              <a:srgbClr val="004CC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" name="자유형: 도형 5">
            <a:extLst>
              <a:ext uri="{FF2B5EF4-FFF2-40B4-BE49-F238E27FC236}">
                <a16:creationId xmlns:a16="http://schemas.microsoft.com/office/drawing/2014/main" id="{BB927096-B266-9267-3340-216730DE5A09}"/>
              </a:ext>
            </a:extLst>
          </p:cNvPr>
          <p:cNvSpPr/>
          <p:nvPr/>
        </p:nvSpPr>
        <p:spPr>
          <a:xfrm>
            <a:off x="996073" y="3609975"/>
            <a:ext cx="2880000" cy="4320000"/>
          </a:xfrm>
          <a:prstGeom prst="flowChartProcess">
            <a:avLst/>
          </a:prstGeom>
          <a:solidFill>
            <a:srgbClr val="004CC7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2363" tIns="32363" rIns="32363" bIns="32363" numCol="1" spcCol="1270" anchor="ctr" anchorCtr="0">
            <a:noAutofit/>
          </a:bodyPr>
          <a:lstStyle/>
          <a:p>
            <a:pPr marL="0" lvl="0" indent="0" algn="ctr" defTabSz="15113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ko-KR" altLang="en-US" sz="2800" b="1" dirty="0">
                <a:latin typeface="Gothic A1 Bold" panose="020B0600000101010101" charset="-127"/>
                <a:ea typeface="Gothic A1 Bold" panose="020B0600000101010101" charset="-127"/>
                <a:cs typeface="Gothic A1 Bold" panose="020B0600000101010101" charset="-127"/>
              </a:rPr>
              <a:t>객체인식 모델 </a:t>
            </a:r>
            <a:endParaRPr lang="en-US" altLang="ko-KR" sz="2800" b="1" dirty="0">
              <a:latin typeface="Gothic A1 Bold" panose="020B0600000101010101" charset="-127"/>
              <a:ea typeface="Gothic A1 Bold" panose="020B0600000101010101" charset="-127"/>
              <a:cs typeface="Gothic A1 Bold" panose="020B0600000101010101" charset="-127"/>
            </a:endParaRPr>
          </a:p>
          <a:p>
            <a:pPr marL="0" lvl="0" indent="0" algn="ctr" defTabSz="15113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ko-KR" altLang="en-US" sz="2800" b="1" dirty="0">
                <a:latin typeface="Gothic A1 Bold" panose="020B0600000101010101" charset="-127"/>
                <a:ea typeface="Gothic A1 Bold" panose="020B0600000101010101" charset="-127"/>
                <a:cs typeface="Gothic A1 Bold" panose="020B0600000101010101" charset="-127"/>
              </a:rPr>
              <a:t>학습</a:t>
            </a:r>
            <a:endParaRPr lang="en-US" altLang="ko-KR" sz="2800" b="1" dirty="0">
              <a:latin typeface="Gothic A1 Bold" panose="020B0600000101010101" charset="-127"/>
              <a:ea typeface="Gothic A1 Bold" panose="020B0600000101010101" charset="-127"/>
              <a:cs typeface="Gothic A1 Bold" panose="020B0600000101010101" charset="-127"/>
            </a:endParaRPr>
          </a:p>
        </p:txBody>
      </p:sp>
      <p:sp>
        <p:nvSpPr>
          <p:cNvPr id="4" name="자유형: 도형 5">
            <a:extLst>
              <a:ext uri="{FF2B5EF4-FFF2-40B4-BE49-F238E27FC236}">
                <a16:creationId xmlns:a16="http://schemas.microsoft.com/office/drawing/2014/main" id="{47C40E7B-8F0F-0180-A2A3-49206B296A4E}"/>
              </a:ext>
            </a:extLst>
          </p:cNvPr>
          <p:cNvSpPr/>
          <p:nvPr/>
        </p:nvSpPr>
        <p:spPr>
          <a:xfrm>
            <a:off x="4379314" y="3609975"/>
            <a:ext cx="2880000" cy="4320000"/>
          </a:xfrm>
          <a:prstGeom prst="flowChartProcess">
            <a:avLst/>
          </a:prstGeom>
          <a:solidFill>
            <a:srgbClr val="004CC7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2363" tIns="32363" rIns="32363" bIns="32363" numCol="1" spcCol="1270" anchor="ctr" anchorCtr="0">
            <a:noAutofit/>
          </a:bodyPr>
          <a:lstStyle/>
          <a:p>
            <a:pPr marL="0" lvl="0" indent="0" algn="ctr" defTabSz="15113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ko-KR" altLang="en-US" sz="2800" b="1" dirty="0">
                <a:latin typeface="Gothic A1 Bold" panose="020B0600000101010101" charset="-127"/>
                <a:ea typeface="Gothic A1 Bold" panose="020B0600000101010101" charset="-127"/>
                <a:cs typeface="Gothic A1 Bold" panose="020B0600000101010101" charset="-127"/>
              </a:rPr>
              <a:t>객체인식</a:t>
            </a:r>
            <a:endParaRPr lang="en-US" altLang="ko-KR" sz="2800" b="1" dirty="0">
              <a:latin typeface="Gothic A1 Bold" panose="020B0600000101010101" charset="-127"/>
              <a:ea typeface="Gothic A1 Bold" panose="020B0600000101010101" charset="-127"/>
              <a:cs typeface="Gothic A1 Bold" panose="020B0600000101010101" charset="-127"/>
            </a:endParaRPr>
          </a:p>
          <a:p>
            <a:pPr marL="0" lvl="0" indent="0" algn="ctr" defTabSz="15113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ko-KR" altLang="en-US" sz="2800" b="1" dirty="0">
                <a:latin typeface="Gothic A1 Bold" panose="020B0600000101010101" charset="-127"/>
                <a:ea typeface="Gothic A1 Bold" panose="020B0600000101010101" charset="-127"/>
                <a:cs typeface="Gothic A1 Bold" panose="020B0600000101010101" charset="-127"/>
              </a:rPr>
              <a:t>모델로 객체탐지</a:t>
            </a:r>
            <a:endParaRPr lang="en-US" altLang="ko-KR" sz="2800" b="1" dirty="0">
              <a:latin typeface="Gothic A1 Bold" panose="020B0600000101010101" charset="-127"/>
              <a:ea typeface="Gothic A1 Bold" panose="020B0600000101010101" charset="-127"/>
              <a:cs typeface="Gothic A1 Bold" panose="020B0600000101010101" charset="-127"/>
            </a:endParaRPr>
          </a:p>
        </p:txBody>
      </p:sp>
      <p:sp>
        <p:nvSpPr>
          <p:cNvPr id="14" name="자유형: 도형 7">
            <a:extLst>
              <a:ext uri="{FF2B5EF4-FFF2-40B4-BE49-F238E27FC236}">
                <a16:creationId xmlns:a16="http://schemas.microsoft.com/office/drawing/2014/main" id="{42322210-D150-67D9-626C-0B5C5E3AA905}"/>
              </a:ext>
            </a:extLst>
          </p:cNvPr>
          <p:cNvSpPr/>
          <p:nvPr/>
        </p:nvSpPr>
        <p:spPr>
          <a:xfrm>
            <a:off x="7766694" y="3609975"/>
            <a:ext cx="2880000" cy="4320000"/>
          </a:xfrm>
          <a:prstGeom prst="flowChartProcess">
            <a:avLst/>
          </a:prstGeom>
          <a:solidFill>
            <a:srgbClr val="004CC7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2363" tIns="32363" rIns="32363" bIns="32363" numCol="1" spcCol="1270" anchor="ctr" anchorCtr="0">
            <a:noAutofit/>
          </a:bodyPr>
          <a:lstStyle/>
          <a:p>
            <a:pPr algn="ctr" defTabSz="1511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2800" b="1" kern="1200" dirty="0">
                <a:latin typeface="Gothic A1 Bold" panose="020B0600000101010101" charset="-127"/>
                <a:ea typeface="Gothic A1 Bold" panose="020B0600000101010101" charset="-127"/>
                <a:cs typeface="Gothic A1 Bold" panose="020B0600000101010101" charset="-127"/>
              </a:rPr>
              <a:t>해당 </a:t>
            </a:r>
            <a:r>
              <a:rPr lang="en-US" altLang="ko-KR" sz="2800" b="1" kern="1200" dirty="0">
                <a:latin typeface="Gothic A1 Bold" panose="020B0600000101010101" charset="-127"/>
                <a:ea typeface="Gothic A1 Bold" panose="020B0600000101010101" charset="-127"/>
                <a:cs typeface="Gothic A1 Bold" panose="020B0600000101010101" charset="-127"/>
              </a:rPr>
              <a:t>CCTV</a:t>
            </a:r>
            <a:r>
              <a:rPr lang="ko-KR" altLang="en-US" sz="2800" b="1" kern="1200" dirty="0">
                <a:latin typeface="Gothic A1 Bold" panose="020B0600000101010101" charset="-127"/>
                <a:ea typeface="Gothic A1 Bold" panose="020B0600000101010101" charset="-127"/>
                <a:cs typeface="Gothic A1 Bold" panose="020B0600000101010101" charset="-127"/>
              </a:rPr>
              <a:t>좌표를 </a:t>
            </a:r>
            <a:r>
              <a:rPr lang="en-US" altLang="ko-KR" sz="2800" b="1" kern="1200" dirty="0">
                <a:latin typeface="Gothic A1 Bold" panose="020B0600000101010101" charset="-127"/>
                <a:ea typeface="Gothic A1 Bold" panose="020B0600000101010101" charset="-127"/>
                <a:cs typeface="Gothic A1 Bold" panose="020B0600000101010101" charset="-127"/>
              </a:rPr>
              <a:t>DB</a:t>
            </a:r>
            <a:r>
              <a:rPr lang="ko-KR" altLang="en-US" sz="2800" b="1" kern="1200" dirty="0">
                <a:latin typeface="Gothic A1 Bold" panose="020B0600000101010101" charset="-127"/>
                <a:ea typeface="Gothic A1 Bold" panose="020B0600000101010101" charset="-127"/>
                <a:cs typeface="Gothic A1 Bold" panose="020B0600000101010101" charset="-127"/>
              </a:rPr>
              <a:t>로 전송</a:t>
            </a:r>
          </a:p>
        </p:txBody>
      </p:sp>
      <p:sp>
        <p:nvSpPr>
          <p:cNvPr id="15" name="자유형: 도형 9">
            <a:extLst>
              <a:ext uri="{FF2B5EF4-FFF2-40B4-BE49-F238E27FC236}">
                <a16:creationId xmlns:a16="http://schemas.microsoft.com/office/drawing/2014/main" id="{C277FF2B-7431-F661-E622-B60DE5AE19C2}"/>
              </a:ext>
            </a:extLst>
          </p:cNvPr>
          <p:cNvSpPr/>
          <p:nvPr/>
        </p:nvSpPr>
        <p:spPr>
          <a:xfrm>
            <a:off x="11154074" y="3609975"/>
            <a:ext cx="2880000" cy="4320000"/>
          </a:xfrm>
          <a:prstGeom prst="flowChartProcess">
            <a:avLst/>
          </a:prstGeom>
          <a:solidFill>
            <a:srgbClr val="004CC7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4428" tIns="44428" rIns="44428" bIns="44428" numCol="1" spcCol="1270" anchor="ctr" anchorCtr="0">
            <a:noAutofit/>
          </a:bodyPr>
          <a:lstStyle/>
          <a:p>
            <a:pPr algn="ctr" defTabSz="1511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2800" b="1" kern="1200" dirty="0">
                <a:latin typeface="Gothic A1 Bold" panose="020B0600000101010101" charset="-127"/>
                <a:ea typeface="Gothic A1 Bold" panose="020B0600000101010101" charset="-127"/>
                <a:cs typeface="Gothic A1 Bold" panose="020B0600000101010101" charset="-127"/>
              </a:rPr>
              <a:t>최단거리 응급실</a:t>
            </a:r>
            <a:r>
              <a:rPr lang="ko-KR" altLang="en-US" sz="2800" b="1" dirty="0">
                <a:latin typeface="Gothic A1 Bold" panose="020B0600000101010101" charset="-127"/>
                <a:ea typeface="Gothic A1 Bold" panose="020B0600000101010101" charset="-127"/>
                <a:cs typeface="Gothic A1 Bold" panose="020B0600000101010101" charset="-127"/>
              </a:rPr>
              <a:t> 및 소방서</a:t>
            </a:r>
            <a:r>
              <a:rPr lang="ko-KR" altLang="en-US" sz="2800" b="1" kern="1200" dirty="0">
                <a:latin typeface="Gothic A1 Bold" panose="020B0600000101010101" charset="-127"/>
                <a:ea typeface="Gothic A1 Bold" panose="020B0600000101010101" charset="-127"/>
                <a:cs typeface="Gothic A1 Bold" panose="020B0600000101010101" charset="-127"/>
              </a:rPr>
              <a:t> 검색</a:t>
            </a:r>
          </a:p>
        </p:txBody>
      </p:sp>
      <p:sp>
        <p:nvSpPr>
          <p:cNvPr id="16" name="자유형: 도형 11">
            <a:extLst>
              <a:ext uri="{FF2B5EF4-FFF2-40B4-BE49-F238E27FC236}">
                <a16:creationId xmlns:a16="http://schemas.microsoft.com/office/drawing/2014/main" id="{E8C6AAA1-D25F-ED50-77E7-9E22B13CA970}"/>
              </a:ext>
            </a:extLst>
          </p:cNvPr>
          <p:cNvSpPr/>
          <p:nvPr/>
        </p:nvSpPr>
        <p:spPr>
          <a:xfrm>
            <a:off x="14541454" y="3609975"/>
            <a:ext cx="2880000" cy="4320000"/>
          </a:xfrm>
          <a:prstGeom prst="flowChartProcess">
            <a:avLst/>
          </a:prstGeom>
          <a:solidFill>
            <a:srgbClr val="004CC7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4428" tIns="44428" rIns="44428" bIns="44428" numCol="1" spcCol="1270" anchor="ctr" anchorCtr="0">
            <a:noAutofit/>
          </a:bodyPr>
          <a:lstStyle/>
          <a:p>
            <a:pPr algn="ctr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2800" b="1" dirty="0">
                <a:latin typeface="Gothic A1 Bold" panose="020B0600000101010101" charset="-127"/>
                <a:ea typeface="Gothic A1 Bold" panose="020B0600000101010101" charset="-127"/>
                <a:cs typeface="Gothic A1 Bold" panose="020B0600000101010101" charset="-127"/>
              </a:rPr>
              <a:t>최단거리 순서로 </a:t>
            </a:r>
            <a:r>
              <a:rPr lang="en-US" altLang="ko-KR" sz="2800" b="1" dirty="0">
                <a:latin typeface="Gothic A1 Bold" panose="020B0600000101010101" charset="-127"/>
                <a:ea typeface="Gothic A1 Bold" panose="020B0600000101010101" charset="-127"/>
                <a:cs typeface="Gothic A1 Bold" panose="020B0600000101010101" charset="-127"/>
              </a:rPr>
              <a:t>CCTV </a:t>
            </a:r>
            <a:r>
              <a:rPr lang="ko-KR" altLang="en-US" sz="2800" b="1" dirty="0">
                <a:latin typeface="Gothic A1 Bold" panose="020B0600000101010101" charset="-127"/>
                <a:ea typeface="Gothic A1 Bold" panose="020B0600000101010101" charset="-127"/>
                <a:cs typeface="Gothic A1 Bold" panose="020B0600000101010101" charset="-127"/>
              </a:rPr>
              <a:t>좌표 전송</a:t>
            </a:r>
            <a:endParaRPr lang="ko-KR" altLang="en-US" sz="2800" b="1" kern="1200" dirty="0">
              <a:latin typeface="Gothic A1 Bold" panose="020B0600000101010101" charset="-127"/>
              <a:ea typeface="Gothic A1 Bold" panose="020B0600000101010101" charset="-127"/>
              <a:cs typeface="Gothic A1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277518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711838" y="723456"/>
            <a:ext cx="16864324" cy="8840087"/>
            <a:chOff x="0" y="0"/>
            <a:chExt cx="4441633" cy="232825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441632" cy="2328253"/>
            </a:xfrm>
            <a:custGeom>
              <a:avLst/>
              <a:gdLst/>
              <a:ahLst/>
              <a:cxnLst/>
              <a:rect l="l" t="t" r="r" b="b"/>
              <a:pathLst>
                <a:path w="4441632" h="2328253">
                  <a:moveTo>
                    <a:pt x="0" y="0"/>
                  </a:moveTo>
                  <a:lnTo>
                    <a:pt x="4441632" y="0"/>
                  </a:lnTo>
                  <a:lnTo>
                    <a:pt x="4441632" y="2328253"/>
                  </a:lnTo>
                  <a:lnTo>
                    <a:pt x="0" y="2328253"/>
                  </a:lnTo>
                  <a:close/>
                </a:path>
              </a:pathLst>
            </a:custGeom>
            <a:solidFill>
              <a:srgbClr val="004CC7">
                <a:alpha val="94902"/>
              </a:srgbClr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441633" cy="23758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317853" y="4364665"/>
            <a:ext cx="15652294" cy="2031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/>
            <a:r>
              <a:rPr lang="ko-KR" altLang="en-US" sz="6600" spc="-320" dirty="0">
                <a:solidFill>
                  <a:schemeClr val="bg1"/>
                </a:solidFill>
                <a:latin typeface="Gothic A1 Bold" panose="020B0600000101010101" charset="-127"/>
                <a:ea typeface="Gothic A1 Bold" panose="020B0600000101010101" charset="-127"/>
                <a:cs typeface="Gothic A1 Bold" panose="020B0600000101010101" charset="-127"/>
              </a:rPr>
              <a:t>다음은 데이터 수집</a:t>
            </a:r>
            <a:r>
              <a:rPr lang="en-US" altLang="ko-KR" sz="6600" spc="-320" dirty="0">
                <a:solidFill>
                  <a:schemeClr val="bg1"/>
                </a:solidFill>
                <a:latin typeface="Gothic A1 Bold" panose="020B0600000101010101" charset="-127"/>
                <a:ea typeface="Gothic A1 Bold" panose="020B0600000101010101" charset="-127"/>
                <a:cs typeface="Gothic A1 Bold" panose="020B0600000101010101" charset="-127"/>
              </a:rPr>
              <a:t>,</a:t>
            </a:r>
          </a:p>
          <a:p>
            <a:pPr algn="ctr"/>
            <a:r>
              <a:rPr lang="ko-KR" altLang="en-US" sz="6600" spc="-320" dirty="0">
                <a:solidFill>
                  <a:schemeClr val="bg1"/>
                </a:solidFill>
                <a:latin typeface="Gothic A1 Bold" panose="020B0600000101010101" charset="-127"/>
                <a:ea typeface="Gothic A1 Bold" panose="020B0600000101010101" charset="-127"/>
                <a:cs typeface="Gothic A1 Bold" panose="020B0600000101010101" charset="-127"/>
              </a:rPr>
              <a:t>모델 학습</a:t>
            </a:r>
            <a:r>
              <a:rPr lang="en-US" altLang="ko-KR" sz="6600" spc="-320" dirty="0">
                <a:solidFill>
                  <a:schemeClr val="bg1"/>
                </a:solidFill>
                <a:latin typeface="Gothic A1 Bold" panose="020B0600000101010101" charset="-127"/>
                <a:ea typeface="Gothic A1 Bold" panose="020B0600000101010101" charset="-127"/>
                <a:cs typeface="Gothic A1 Bold" panose="020B0600000101010101" charset="-127"/>
              </a:rPr>
              <a:t>, </a:t>
            </a:r>
            <a:r>
              <a:rPr lang="ko-KR" altLang="en-US" sz="6600" spc="-320" dirty="0">
                <a:solidFill>
                  <a:schemeClr val="bg1"/>
                </a:solidFill>
                <a:latin typeface="Gothic A1 Bold" panose="020B0600000101010101" charset="-127"/>
                <a:ea typeface="Gothic A1 Bold" panose="020B0600000101010101" charset="-127"/>
                <a:cs typeface="Gothic A1 Bold" panose="020B0600000101010101" charset="-127"/>
              </a:rPr>
              <a:t>탐지 과정입니다</a:t>
            </a:r>
            <a:r>
              <a:rPr lang="en-US" altLang="ko-KR" sz="6600" spc="-320" dirty="0">
                <a:solidFill>
                  <a:schemeClr val="bg1"/>
                </a:solidFill>
                <a:latin typeface="Gothic A1 Bold" panose="020B0600000101010101" charset="-127"/>
                <a:ea typeface="Gothic A1 Bold" panose="020B0600000101010101" charset="-127"/>
                <a:cs typeface="Gothic A1 Bold" panose="020B0600000101010101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195344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812469" y="654994"/>
            <a:ext cx="9888306" cy="2885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75"/>
              </a:lnSpc>
            </a:pPr>
            <a:r>
              <a:rPr lang="ko-KR" altLang="en-US" sz="6500" spc="-70" dirty="0">
                <a:solidFill>
                  <a:srgbClr val="004CC7"/>
                </a:solidFill>
                <a:ea typeface="Gothic A1 Ultra-Bold"/>
              </a:rPr>
              <a:t>시니어 </a:t>
            </a:r>
            <a:endParaRPr lang="en-US" altLang="ko-KR" sz="6500" spc="-70" dirty="0">
              <a:solidFill>
                <a:srgbClr val="004CC7"/>
              </a:solidFill>
              <a:ea typeface="Gothic A1 Ultra-Bold"/>
            </a:endParaRPr>
          </a:p>
          <a:p>
            <a:pPr>
              <a:lnSpc>
                <a:spcPts val="7475"/>
              </a:lnSpc>
            </a:pPr>
            <a:r>
              <a:rPr lang="ko-KR" altLang="en-US" sz="6500" spc="-70" dirty="0">
                <a:solidFill>
                  <a:srgbClr val="004CC7"/>
                </a:solidFill>
                <a:ea typeface="Gothic A1 Ultra-Bold"/>
              </a:rPr>
              <a:t>이상행동</a:t>
            </a:r>
            <a:r>
              <a:rPr lang="en-US" altLang="ko-KR" sz="6500" spc="-70" dirty="0">
                <a:solidFill>
                  <a:srgbClr val="004CC7"/>
                </a:solidFill>
                <a:ea typeface="Gothic A1 Ultra-Bold"/>
              </a:rPr>
              <a:t> </a:t>
            </a:r>
          </a:p>
          <a:p>
            <a:pPr>
              <a:lnSpc>
                <a:spcPts val="7475"/>
              </a:lnSpc>
            </a:pPr>
            <a:r>
              <a:rPr lang="ko-KR" altLang="en-US" sz="6500" spc="-70" dirty="0">
                <a:solidFill>
                  <a:srgbClr val="004CC7"/>
                </a:solidFill>
                <a:ea typeface="Gothic A1 Ultra-Bold"/>
              </a:rPr>
              <a:t>데이터</a:t>
            </a:r>
            <a:endParaRPr lang="en-US" altLang="ko-KR" sz="6500" b="1" spc="-260" dirty="0">
              <a:solidFill>
                <a:srgbClr val="004CC7"/>
              </a:solidFill>
              <a:ea typeface="Gothic A1 Bold"/>
            </a:endParaRPr>
          </a:p>
        </p:txBody>
      </p:sp>
      <p:sp>
        <p:nvSpPr>
          <p:cNvPr id="4" name="AutoShape 4"/>
          <p:cNvSpPr/>
          <p:nvPr/>
        </p:nvSpPr>
        <p:spPr>
          <a:xfrm>
            <a:off x="3200401" y="1104900"/>
            <a:ext cx="14275130" cy="39376"/>
          </a:xfrm>
          <a:prstGeom prst="line">
            <a:avLst/>
          </a:prstGeom>
          <a:ln w="28575" cap="flat">
            <a:solidFill>
              <a:srgbClr val="004CC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3BAED1CD-B373-E155-A5DD-CE14B1200B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4534199"/>
              </p:ext>
            </p:extLst>
          </p:nvPr>
        </p:nvGraphicFramePr>
        <p:xfrm>
          <a:off x="3581400" y="2592076"/>
          <a:ext cx="12192000" cy="62852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0">
                  <a:extLst>
                    <a:ext uri="{9D8B030D-6E8A-4147-A177-3AD203B41FA5}">
                      <a16:colId xmlns:a16="http://schemas.microsoft.com/office/drawing/2014/main" val="327203760"/>
                    </a:ext>
                  </a:extLst>
                </a:gridCol>
                <a:gridCol w="6096000">
                  <a:extLst>
                    <a:ext uri="{9D8B030D-6E8A-4147-A177-3AD203B41FA5}">
                      <a16:colId xmlns:a16="http://schemas.microsoft.com/office/drawing/2014/main" val="1197465400"/>
                    </a:ext>
                  </a:extLst>
                </a:gridCol>
              </a:tblGrid>
              <a:tr h="6285224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blipFill>
                      <a:blip r:embed="rId3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blipFill>
                      <a:blip r:embed="rId4"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2915885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541394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812469" y="654994"/>
            <a:ext cx="9888306" cy="2885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75"/>
              </a:lnSpc>
            </a:pPr>
            <a:r>
              <a:rPr lang="ko-KR" altLang="en-US" sz="6500" spc="-70" dirty="0">
                <a:solidFill>
                  <a:srgbClr val="004CC7"/>
                </a:solidFill>
                <a:ea typeface="Gothic A1 Ultra-Bold"/>
              </a:rPr>
              <a:t>여러</a:t>
            </a:r>
            <a:endParaRPr lang="en-US" altLang="ko-KR" sz="6500" spc="-70" dirty="0">
              <a:solidFill>
                <a:srgbClr val="004CC7"/>
              </a:solidFill>
              <a:ea typeface="Gothic A1 Ultra-Bold"/>
            </a:endParaRPr>
          </a:p>
          <a:p>
            <a:pPr>
              <a:lnSpc>
                <a:spcPts val="7475"/>
              </a:lnSpc>
            </a:pPr>
            <a:r>
              <a:rPr lang="ko-KR" altLang="en-US" sz="6500" spc="-70" dirty="0">
                <a:solidFill>
                  <a:srgbClr val="004CC7"/>
                </a:solidFill>
                <a:ea typeface="Gothic A1 Ultra-Bold"/>
              </a:rPr>
              <a:t>생성모델</a:t>
            </a:r>
            <a:r>
              <a:rPr lang="en-US" altLang="ko-KR" sz="6500" spc="-70" dirty="0">
                <a:solidFill>
                  <a:srgbClr val="004CC7"/>
                </a:solidFill>
                <a:ea typeface="Gothic A1 Ultra-Bold"/>
              </a:rPr>
              <a:t> </a:t>
            </a:r>
          </a:p>
          <a:p>
            <a:pPr>
              <a:lnSpc>
                <a:spcPts val="7475"/>
              </a:lnSpc>
            </a:pPr>
            <a:r>
              <a:rPr lang="ko-KR" altLang="en-US" sz="6500" spc="-70" dirty="0">
                <a:solidFill>
                  <a:srgbClr val="004CC7"/>
                </a:solidFill>
                <a:ea typeface="Gothic A1 Ultra-Bold"/>
              </a:rPr>
              <a:t>데이터</a:t>
            </a:r>
            <a:endParaRPr lang="en-US" altLang="ko-KR" sz="6500" b="1" spc="-260" dirty="0">
              <a:solidFill>
                <a:srgbClr val="004CC7"/>
              </a:solidFill>
              <a:ea typeface="Gothic A1 Bold"/>
            </a:endParaRPr>
          </a:p>
        </p:txBody>
      </p:sp>
      <p:sp>
        <p:nvSpPr>
          <p:cNvPr id="4" name="AutoShape 4"/>
          <p:cNvSpPr/>
          <p:nvPr/>
        </p:nvSpPr>
        <p:spPr>
          <a:xfrm>
            <a:off x="2438400" y="1104900"/>
            <a:ext cx="15037131" cy="39376"/>
          </a:xfrm>
          <a:prstGeom prst="line">
            <a:avLst/>
          </a:prstGeom>
          <a:ln w="28575" cap="flat">
            <a:solidFill>
              <a:srgbClr val="004CC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0288675E-8AC9-01D1-BB5B-05A7A8DFA8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9008481"/>
              </p:ext>
            </p:extLst>
          </p:nvPr>
        </p:nvGraphicFramePr>
        <p:xfrm>
          <a:off x="3581400" y="2592076"/>
          <a:ext cx="12192000" cy="62852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0">
                  <a:extLst>
                    <a:ext uri="{9D8B030D-6E8A-4147-A177-3AD203B41FA5}">
                      <a16:colId xmlns:a16="http://schemas.microsoft.com/office/drawing/2014/main" val="327203760"/>
                    </a:ext>
                  </a:extLst>
                </a:gridCol>
                <a:gridCol w="6096000">
                  <a:extLst>
                    <a:ext uri="{9D8B030D-6E8A-4147-A177-3AD203B41FA5}">
                      <a16:colId xmlns:a16="http://schemas.microsoft.com/office/drawing/2014/main" val="1197465400"/>
                    </a:ext>
                  </a:extLst>
                </a:gridCol>
              </a:tblGrid>
              <a:tr h="6285224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blipFill>
                      <a:blip r:embed="rId3"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2915885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873720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2412866" y="3855182"/>
            <a:ext cx="3354902" cy="3354887"/>
          </a:xfrm>
          <a:custGeom>
            <a:avLst/>
            <a:gdLst/>
            <a:ahLst/>
            <a:cxnLst/>
            <a:rect l="l" t="t" r="r" b="b"/>
            <a:pathLst>
              <a:path w="6350000" h="6349974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dirty="0"/>
          </a:p>
        </p:txBody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7466549" y="3855182"/>
            <a:ext cx="3354902" cy="3354888"/>
            <a:chOff x="0" y="0"/>
            <a:chExt cx="6350000" cy="634997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 dirty="0"/>
            </a:p>
          </p:txBody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2520219" y="3855182"/>
            <a:ext cx="3354902" cy="3354888"/>
            <a:chOff x="0" y="0"/>
            <a:chExt cx="6350000" cy="634997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 dirty="0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2412866" y="7670199"/>
            <a:ext cx="3343756" cy="852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60"/>
              </a:lnSpc>
              <a:spcBef>
                <a:spcPct val="0"/>
              </a:spcBef>
            </a:pPr>
            <a:r>
              <a:rPr lang="en-US" altLang="ko-KR" sz="2800" spc="-70" dirty="0">
                <a:solidFill>
                  <a:srgbClr val="004CC7"/>
                </a:solidFill>
                <a:latin typeface="Gothic A1 Bold" panose="020B0600000101010101" charset="-127"/>
                <a:ea typeface="Gothic A1 Bold" panose="020B0600000101010101" charset="-127"/>
                <a:cs typeface="Gothic A1 Bold" panose="020B0600000101010101" charset="-127"/>
              </a:rPr>
              <a:t>Ai Hub</a:t>
            </a:r>
            <a:r>
              <a:rPr lang="ko-KR" altLang="en-US" sz="2800" spc="-70" dirty="0">
                <a:solidFill>
                  <a:srgbClr val="004CC7"/>
                </a:solidFill>
                <a:ea typeface="Gothic A1 Ultra-Bold"/>
              </a:rPr>
              <a:t>의 시니어 이상행동 데이터</a:t>
            </a:r>
            <a:endParaRPr lang="en-US" altLang="ko-KR" sz="2800" spc="-70" dirty="0">
              <a:solidFill>
                <a:srgbClr val="004CC7"/>
              </a:solidFill>
              <a:ea typeface="Gothic A1 Ultra-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7221888" y="7657664"/>
            <a:ext cx="3844224" cy="12938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  <a:spcBef>
                <a:spcPct val="0"/>
              </a:spcBef>
            </a:pPr>
            <a:r>
              <a:rPr lang="en-US" altLang="ko-KR" sz="2800" b="1" i="0" dirty="0">
                <a:solidFill>
                  <a:srgbClr val="004CC7"/>
                </a:solidFill>
                <a:effectLst/>
                <a:latin typeface="Gothic A1 Bold" panose="020B0600000101010101" charset="-127"/>
                <a:ea typeface="Gothic A1 Bold" panose="020B0600000101010101" charset="-127"/>
                <a:cs typeface="Gothic A1 Bold" panose="020B0600000101010101" charset="-127"/>
              </a:rPr>
              <a:t>Stable Diffusion</a:t>
            </a:r>
            <a:r>
              <a:rPr lang="en-US" altLang="ko-KR" sz="2800" b="1" i="0" spc="-70" dirty="0">
                <a:solidFill>
                  <a:srgbClr val="004CC7"/>
                </a:solidFill>
                <a:effectLst/>
                <a:latin typeface="Gothic A1 Bold" panose="020B0600000101010101" charset="-127"/>
                <a:ea typeface="Gothic A1 Bold" panose="020B0600000101010101" charset="-127"/>
                <a:cs typeface="Gothic A1 Bold" panose="020B0600000101010101" charset="-127"/>
              </a:rPr>
              <a:t>,</a:t>
            </a:r>
          </a:p>
          <a:p>
            <a:pPr algn="ctr">
              <a:lnSpc>
                <a:spcPts val="3360"/>
              </a:lnSpc>
              <a:spcBef>
                <a:spcPct val="0"/>
              </a:spcBef>
            </a:pPr>
            <a:r>
              <a:rPr lang="en-US" altLang="ko-KR" sz="2800" b="1" i="0" spc="-70" dirty="0">
                <a:solidFill>
                  <a:srgbClr val="004CC7"/>
                </a:solidFill>
                <a:effectLst/>
                <a:latin typeface="Gothic A1 Bold" panose="020B0600000101010101" charset="-127"/>
                <a:ea typeface="Gothic A1 Bold" panose="020B0600000101010101" charset="-127"/>
                <a:cs typeface="Gothic A1 Bold" panose="020B0600000101010101" charset="-127"/>
              </a:rPr>
              <a:t> </a:t>
            </a:r>
            <a:r>
              <a:rPr lang="en-US" altLang="ko-KR" sz="2800" b="1" spc="-70" dirty="0">
                <a:solidFill>
                  <a:srgbClr val="004CC7"/>
                </a:solidFill>
                <a:latin typeface="Gothic A1 Bold" panose="020B0600000101010101" charset="-127"/>
                <a:ea typeface="Gothic A1 Bold" panose="020B0600000101010101" charset="-127"/>
                <a:cs typeface="Gothic A1 Bold" panose="020B0600000101010101" charset="-127"/>
              </a:rPr>
              <a:t>Dall-E </a:t>
            </a:r>
            <a:r>
              <a:rPr lang="ko-KR" altLang="en-US" sz="2800" b="1" spc="-70" dirty="0">
                <a:solidFill>
                  <a:srgbClr val="004CC7"/>
                </a:solidFill>
                <a:latin typeface="Gothic A1 Bold" panose="020B0600000101010101" charset="-127"/>
                <a:ea typeface="Gothic A1 Bold" panose="020B0600000101010101" charset="-127"/>
                <a:cs typeface="Gothic A1 Bold" panose="020B0600000101010101" charset="-127"/>
              </a:rPr>
              <a:t>생성 모델 데이터</a:t>
            </a:r>
            <a:endParaRPr lang="en-US" altLang="ko-KR" sz="2800" b="1" i="0" dirty="0">
              <a:solidFill>
                <a:srgbClr val="004CC7"/>
              </a:solidFill>
              <a:effectLst/>
              <a:latin typeface="Gothic A1 Bold" panose="020B0600000101010101" charset="-127"/>
              <a:ea typeface="Gothic A1 Bold" panose="020B0600000101010101" charset="-127"/>
              <a:cs typeface="Gothic A1 Bold" panose="020B0600000101010101" charset="-127"/>
            </a:endParaRPr>
          </a:p>
          <a:p>
            <a:pPr marL="0" lvl="0" indent="0" algn="ctr">
              <a:lnSpc>
                <a:spcPts val="3360"/>
              </a:lnSpc>
              <a:spcBef>
                <a:spcPct val="0"/>
              </a:spcBef>
            </a:pPr>
            <a:r>
              <a:rPr lang="ko-KR" altLang="en-US" sz="2800" spc="-70" dirty="0">
                <a:solidFill>
                  <a:srgbClr val="004CC7"/>
                </a:solidFill>
                <a:ea typeface="Gothic A1 Ultra-Bold"/>
              </a:rPr>
              <a:t>  </a:t>
            </a:r>
            <a:endParaRPr lang="en-US" sz="2800" spc="-70" dirty="0">
              <a:solidFill>
                <a:srgbClr val="004CC7"/>
              </a:solidFill>
              <a:ea typeface="Gothic A1 Ultra-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2275558" y="7657664"/>
            <a:ext cx="3844224" cy="3967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60"/>
              </a:lnSpc>
              <a:spcBef>
                <a:spcPct val="0"/>
              </a:spcBef>
            </a:pPr>
            <a:r>
              <a:rPr lang="en-US" altLang="ko-KR" sz="2800" spc="-70" dirty="0">
                <a:solidFill>
                  <a:srgbClr val="004CC7"/>
                </a:solidFill>
                <a:latin typeface="Gothic A1 Ultra-Bold"/>
                <a:ea typeface="Gothic A1 Ultra-Bold"/>
              </a:rPr>
              <a:t>Yolov8 </a:t>
            </a:r>
            <a:r>
              <a:rPr lang="ko-KR" altLang="en-US" sz="2800" spc="-70" dirty="0">
                <a:solidFill>
                  <a:srgbClr val="004CC7"/>
                </a:solidFill>
                <a:latin typeface="Gothic A1 Ultra-Bold"/>
                <a:ea typeface="Gothic A1 Ultra-Bold"/>
              </a:rPr>
              <a:t>모델 사용</a:t>
            </a:r>
            <a:endParaRPr lang="en-US" altLang="ko-KR" sz="2800" spc="-70" dirty="0">
              <a:solidFill>
                <a:srgbClr val="004CC7"/>
              </a:solidFill>
              <a:latin typeface="Gothic A1 Ultra-Bold"/>
              <a:ea typeface="Gothic A1 Ultra-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812469" y="654994"/>
            <a:ext cx="9888306" cy="19236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75"/>
              </a:lnSpc>
            </a:pPr>
            <a:r>
              <a:rPr lang="ko-KR" altLang="en-US" sz="6500" spc="-260" dirty="0">
                <a:solidFill>
                  <a:srgbClr val="004CC7"/>
                </a:solidFill>
                <a:ea typeface="Gothic A1 Heavy"/>
              </a:rPr>
              <a:t>객체인식</a:t>
            </a:r>
            <a:endParaRPr lang="en-US" sz="6500" spc="-260" dirty="0">
              <a:solidFill>
                <a:srgbClr val="004CC7"/>
              </a:solidFill>
              <a:ea typeface="Gothic A1 Heavy"/>
            </a:endParaRPr>
          </a:p>
          <a:p>
            <a:pPr marL="0" lvl="0" indent="0" algn="l">
              <a:lnSpc>
                <a:spcPts val="7475"/>
              </a:lnSpc>
            </a:pPr>
            <a:r>
              <a:rPr lang="ko-KR" altLang="en-US" sz="6500" spc="-260" dirty="0">
                <a:solidFill>
                  <a:srgbClr val="004CC7"/>
                </a:solidFill>
                <a:ea typeface="Gothic A1 Heavy"/>
              </a:rPr>
              <a:t>모델 학습</a:t>
            </a:r>
            <a:endParaRPr lang="en-US" sz="6500" spc="-260" dirty="0">
              <a:solidFill>
                <a:srgbClr val="004CC7"/>
              </a:solidFill>
              <a:ea typeface="Gothic A1 Heavy"/>
            </a:endParaRPr>
          </a:p>
        </p:txBody>
      </p:sp>
      <p:sp>
        <p:nvSpPr>
          <p:cNvPr id="15" name="AutoShape 15"/>
          <p:cNvSpPr/>
          <p:nvPr/>
        </p:nvSpPr>
        <p:spPr>
          <a:xfrm flipV="1">
            <a:off x="4114800" y="1144276"/>
            <a:ext cx="13360731" cy="36824"/>
          </a:xfrm>
          <a:prstGeom prst="line">
            <a:avLst/>
          </a:prstGeom>
          <a:ln w="28575" cap="flat">
            <a:solidFill>
              <a:srgbClr val="004CC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39308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/>
          <p:cNvSpPr/>
          <p:nvPr/>
        </p:nvSpPr>
        <p:spPr>
          <a:xfrm>
            <a:off x="3428999" y="1104900"/>
            <a:ext cx="14046531" cy="39376"/>
          </a:xfrm>
          <a:prstGeom prst="line">
            <a:avLst/>
          </a:prstGeom>
          <a:ln w="28575" cap="flat">
            <a:solidFill>
              <a:srgbClr val="004CC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3579D401-F59C-7D98-6061-2AFE427B1E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0351442"/>
              </p:ext>
            </p:extLst>
          </p:nvPr>
        </p:nvGraphicFramePr>
        <p:xfrm>
          <a:off x="3581400" y="2592076"/>
          <a:ext cx="12192000" cy="62852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0">
                  <a:extLst>
                    <a:ext uri="{9D8B030D-6E8A-4147-A177-3AD203B41FA5}">
                      <a16:colId xmlns:a16="http://schemas.microsoft.com/office/drawing/2014/main" val="327203760"/>
                    </a:ext>
                  </a:extLst>
                </a:gridCol>
                <a:gridCol w="6096000">
                  <a:extLst>
                    <a:ext uri="{9D8B030D-6E8A-4147-A177-3AD203B41FA5}">
                      <a16:colId xmlns:a16="http://schemas.microsoft.com/office/drawing/2014/main" val="1197465400"/>
                    </a:ext>
                  </a:extLst>
                </a:gridCol>
              </a:tblGrid>
              <a:tr h="6285224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blipFill>
                      <a:blip r:embed="rId3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blipFill>
                      <a:blip r:embed="rId4"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291588526"/>
                  </a:ext>
                </a:extLst>
              </a:tr>
            </a:tbl>
          </a:graphicData>
        </a:graphic>
      </p:graphicFrame>
      <p:sp>
        <p:nvSpPr>
          <p:cNvPr id="3" name="TextBox 3"/>
          <p:cNvSpPr txBox="1"/>
          <p:nvPr/>
        </p:nvSpPr>
        <p:spPr>
          <a:xfrm>
            <a:off x="812469" y="654994"/>
            <a:ext cx="9888306" cy="2885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75"/>
              </a:lnSpc>
            </a:pPr>
            <a:r>
              <a:rPr lang="en-US" altLang="ko-KR" sz="6500" b="1" spc="-260" dirty="0">
                <a:solidFill>
                  <a:srgbClr val="004CC7"/>
                </a:solidFill>
                <a:latin typeface="Gothic A1 Bold" panose="020B0600000101010101" charset="-127"/>
                <a:ea typeface="Gothic A1 Bold" panose="020B0600000101010101" charset="-127"/>
                <a:cs typeface="Gothic A1 Bold" panose="020B0600000101010101" charset="-127"/>
              </a:rPr>
              <a:t>YoloV8</a:t>
            </a:r>
          </a:p>
          <a:p>
            <a:pPr>
              <a:lnSpc>
                <a:spcPts val="7475"/>
              </a:lnSpc>
            </a:pPr>
            <a:r>
              <a:rPr lang="ko-KR" altLang="en-US" sz="6500" b="1" spc="-260" dirty="0">
                <a:solidFill>
                  <a:srgbClr val="004CC7"/>
                </a:solidFill>
                <a:latin typeface="Gothic A1 Bold" panose="020B0600000101010101" charset="-127"/>
                <a:ea typeface="Gothic A1 Bold" panose="020B0600000101010101" charset="-127"/>
                <a:cs typeface="Gothic A1 Bold" panose="020B0600000101010101" charset="-127"/>
              </a:rPr>
              <a:t>모델 탐지</a:t>
            </a:r>
            <a:endParaRPr lang="en-US" altLang="ko-KR" sz="6500" b="1" spc="-260" dirty="0">
              <a:solidFill>
                <a:srgbClr val="004CC7"/>
              </a:solidFill>
              <a:latin typeface="Gothic A1 Bold" panose="020B0600000101010101" charset="-127"/>
              <a:ea typeface="Gothic A1 Bold" panose="020B0600000101010101" charset="-127"/>
              <a:cs typeface="Gothic A1 Bold" panose="020B0600000101010101" charset="-127"/>
            </a:endParaRPr>
          </a:p>
          <a:p>
            <a:pPr>
              <a:lnSpc>
                <a:spcPts val="7475"/>
              </a:lnSpc>
            </a:pPr>
            <a:r>
              <a:rPr lang="ko-KR" altLang="en-US" sz="6500" b="1" spc="-260" dirty="0">
                <a:solidFill>
                  <a:srgbClr val="004CC7"/>
                </a:solidFill>
                <a:latin typeface="Gothic A1 Bold" panose="020B0600000101010101" charset="-127"/>
                <a:ea typeface="Gothic A1 Bold" panose="020B0600000101010101" charset="-127"/>
                <a:cs typeface="Gothic A1 Bold" panose="020B0600000101010101" charset="-127"/>
              </a:rPr>
              <a:t>이미지 </a:t>
            </a:r>
            <a:endParaRPr lang="en-US" altLang="ko-KR" sz="6500" b="1" spc="-260" dirty="0">
              <a:solidFill>
                <a:srgbClr val="004CC7"/>
              </a:solidFill>
              <a:latin typeface="Gothic A1 Bold" panose="020B0600000101010101" charset="-127"/>
              <a:ea typeface="Gothic A1 Bold" panose="020B0600000101010101" charset="-127"/>
              <a:cs typeface="Gothic A1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691602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711838" y="723456"/>
            <a:ext cx="16864324" cy="8840087"/>
            <a:chOff x="0" y="0"/>
            <a:chExt cx="4441633" cy="232825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441632" cy="2328253"/>
            </a:xfrm>
            <a:custGeom>
              <a:avLst/>
              <a:gdLst/>
              <a:ahLst/>
              <a:cxnLst/>
              <a:rect l="l" t="t" r="r" b="b"/>
              <a:pathLst>
                <a:path w="4441632" h="2328253">
                  <a:moveTo>
                    <a:pt x="0" y="0"/>
                  </a:moveTo>
                  <a:lnTo>
                    <a:pt x="4441632" y="0"/>
                  </a:lnTo>
                  <a:lnTo>
                    <a:pt x="4441632" y="2328253"/>
                  </a:lnTo>
                  <a:lnTo>
                    <a:pt x="0" y="2328253"/>
                  </a:lnTo>
                  <a:close/>
                </a:path>
              </a:pathLst>
            </a:custGeom>
            <a:solidFill>
              <a:srgbClr val="004CC7">
                <a:alpha val="94902"/>
              </a:srgbClr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441633" cy="23758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317853" y="4364665"/>
            <a:ext cx="15652294" cy="19389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/>
            <a:r>
              <a:rPr lang="ko-KR" altLang="en-US" sz="6600" spc="-320" dirty="0">
                <a:solidFill>
                  <a:schemeClr val="bg1"/>
                </a:solidFill>
                <a:latin typeface="Gothic A1 Bold" panose="020B0600000101010101" charset="-127"/>
                <a:ea typeface="Gothic A1 Bold" panose="020B0600000101010101" charset="-127"/>
                <a:cs typeface="Gothic A1 Bold" panose="020B0600000101010101" charset="-127"/>
              </a:rPr>
              <a:t>다음은 </a:t>
            </a:r>
            <a:r>
              <a:rPr lang="en-US" altLang="ko-KR" sz="6600" spc="-320" dirty="0">
                <a:solidFill>
                  <a:schemeClr val="bg1"/>
                </a:solidFill>
                <a:latin typeface="Gothic A1 Bold" panose="020B0600000101010101" charset="-127"/>
                <a:ea typeface="Gothic A1 Bold" panose="020B0600000101010101" charset="-127"/>
                <a:cs typeface="Gothic A1 Bold" panose="020B0600000101010101" charset="-127"/>
              </a:rPr>
              <a:t>YoloV8 </a:t>
            </a:r>
          </a:p>
          <a:p>
            <a:pPr algn="ctr"/>
            <a:r>
              <a:rPr lang="ko-KR" altLang="en-US" sz="6000" spc="-150" dirty="0">
                <a:solidFill>
                  <a:schemeClr val="bg1"/>
                </a:solidFill>
                <a:latin typeface="Gothic A1 Bold" panose="020B0600000101010101" charset="-127"/>
                <a:ea typeface="Gothic A1 Bold" panose="020B0600000101010101" charset="-127"/>
                <a:cs typeface="Gothic A1 Bold" panose="020B0600000101010101" charset="-127"/>
              </a:rPr>
              <a:t>낙상사고 탐지 영상입니다</a:t>
            </a:r>
            <a:r>
              <a:rPr lang="en-US" altLang="ko-KR" sz="6000" spc="-150" dirty="0">
                <a:solidFill>
                  <a:schemeClr val="bg1"/>
                </a:solidFill>
                <a:latin typeface="Gothic A1 Bold" panose="020B0600000101010101" charset="-127"/>
                <a:ea typeface="Gothic A1 Bold" panose="020B0600000101010101" charset="-127"/>
                <a:cs typeface="Gothic A1 Bold" panose="020B0600000101010101" charset="-127"/>
              </a:rPr>
              <a:t>.</a:t>
            </a:r>
            <a:endParaRPr lang="en-US" sz="6000" spc="-150" dirty="0">
              <a:solidFill>
                <a:schemeClr val="bg1"/>
              </a:solidFill>
              <a:latin typeface="Gothic A1 Bold" panose="020B0600000101010101" charset="-127"/>
              <a:ea typeface="Gothic A1 Bold" panose="020B0600000101010101" charset="-127"/>
              <a:cs typeface="Gothic A1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50103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812469" y="654994"/>
            <a:ext cx="9888306" cy="19236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75"/>
              </a:lnSpc>
            </a:pPr>
            <a:r>
              <a:rPr lang="en-US" altLang="ko-KR" sz="6500" b="1" spc="-260" dirty="0">
                <a:solidFill>
                  <a:srgbClr val="004CC7"/>
                </a:solidFill>
                <a:latin typeface="Gothic A1 Bold" panose="020B0600000101010101" charset="-127"/>
                <a:ea typeface="Gothic A1 Bold" panose="020B0600000101010101" charset="-127"/>
                <a:cs typeface="Gothic A1 Bold" panose="020B0600000101010101" charset="-127"/>
              </a:rPr>
              <a:t>YoloV8</a:t>
            </a:r>
          </a:p>
          <a:p>
            <a:pPr>
              <a:lnSpc>
                <a:spcPts val="7475"/>
              </a:lnSpc>
            </a:pPr>
            <a:r>
              <a:rPr lang="ko-KR" altLang="en-US" sz="6500" b="1" spc="-260" dirty="0">
                <a:solidFill>
                  <a:srgbClr val="004CC7"/>
                </a:solidFill>
                <a:latin typeface="Gothic A1 Bold" panose="020B0600000101010101" charset="-127"/>
                <a:ea typeface="Gothic A1 Bold" panose="020B0600000101010101" charset="-127"/>
                <a:cs typeface="Gothic A1 Bold" panose="020B0600000101010101" charset="-127"/>
              </a:rPr>
              <a:t>모델 성능</a:t>
            </a:r>
            <a:endParaRPr lang="en-US" altLang="ko-KR" sz="6500" b="1" spc="-260" dirty="0">
              <a:solidFill>
                <a:srgbClr val="004CC7"/>
              </a:solidFill>
              <a:latin typeface="Gothic A1 Bold" panose="020B0600000101010101" charset="-127"/>
              <a:ea typeface="Gothic A1 Bold" panose="020B0600000101010101" charset="-127"/>
              <a:cs typeface="Gothic A1 Bold" panose="020B0600000101010101" charset="-127"/>
            </a:endParaRPr>
          </a:p>
        </p:txBody>
      </p:sp>
      <p:sp>
        <p:nvSpPr>
          <p:cNvPr id="4" name="AutoShape 4"/>
          <p:cNvSpPr/>
          <p:nvPr/>
        </p:nvSpPr>
        <p:spPr>
          <a:xfrm>
            <a:off x="3352801" y="1104900"/>
            <a:ext cx="14122730" cy="39376"/>
          </a:xfrm>
          <a:prstGeom prst="line">
            <a:avLst/>
          </a:prstGeom>
          <a:ln w="28575" cap="flat">
            <a:solidFill>
              <a:srgbClr val="004CC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7F6D289E-AE9A-F58B-EBBD-F73E7CDB42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8052573"/>
              </p:ext>
            </p:extLst>
          </p:nvPr>
        </p:nvGraphicFramePr>
        <p:xfrm>
          <a:off x="3048000" y="2592000"/>
          <a:ext cx="12192000" cy="62039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1766985534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250356575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693430116"/>
                    </a:ext>
                  </a:extLst>
                </a:gridCol>
              </a:tblGrid>
              <a:tr h="2067999">
                <a:tc>
                  <a:txBody>
                    <a:bodyPr/>
                    <a:lstStyle/>
                    <a:p>
                      <a:pPr marL="0" lvl="0" indent="0" algn="ctr" defTabSz="1511300" latinLnBrk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35000"/>
                        </a:spcAft>
                        <a:buNone/>
                      </a:pPr>
                      <a:endParaRPr lang="en-US" altLang="ko-KR" sz="2500" b="1" dirty="0">
                        <a:latin typeface="Gothic A1 Bold" panose="020B0600000101010101" charset="-127"/>
                        <a:ea typeface="Gothic A1 Bold" panose="020B0600000101010101" charset="-127"/>
                        <a:cs typeface="Gothic A1 Bold" panose="020B0600000101010101" charset="-127"/>
                      </a:endParaRPr>
                    </a:p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800" dirty="0"/>
                    </a:p>
                    <a:p>
                      <a:pPr algn="ctr" latinLnBrk="1"/>
                      <a:endParaRPr lang="en-US" altLang="ko-KR" sz="1800" dirty="0"/>
                    </a:p>
                    <a:p>
                      <a:pPr algn="ctr" latinLnBrk="1"/>
                      <a:r>
                        <a:rPr lang="en-US" altLang="ko-KR" sz="5000" dirty="0"/>
                        <a:t>YoloV8s</a:t>
                      </a:r>
                      <a:endParaRPr lang="ko-KR" altLang="en-US" sz="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r>
                        <a:rPr lang="en-US" altLang="ko-KR" sz="5000" dirty="0"/>
                        <a:t>YoloV8n</a:t>
                      </a:r>
                      <a:endParaRPr lang="ko-KR" altLang="en-US" sz="5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4961843"/>
                  </a:ext>
                </a:extLst>
              </a:tr>
              <a:tr h="2067999">
                <a:tc>
                  <a:txBody>
                    <a:bodyPr/>
                    <a:lstStyle/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r>
                        <a:rPr lang="en-US" altLang="ko-KR" sz="5000" dirty="0"/>
                        <a:t>R</a:t>
                      </a:r>
                      <a:endParaRPr lang="ko-KR" altLang="en-US" sz="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r>
                        <a:rPr lang="en-US" altLang="ko-KR" sz="5000" dirty="0"/>
                        <a:t>0.96</a:t>
                      </a:r>
                      <a:endParaRPr lang="ko-KR" altLang="en-US" sz="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r>
                        <a:rPr lang="en-US" altLang="ko-KR" sz="5000" dirty="0"/>
                        <a:t>0.99</a:t>
                      </a:r>
                      <a:endParaRPr lang="ko-KR" altLang="en-US" sz="5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9366241"/>
                  </a:ext>
                </a:extLst>
              </a:tr>
              <a:tr h="206799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80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80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5000" dirty="0"/>
                        <a:t>mAP50</a:t>
                      </a:r>
                      <a:endParaRPr lang="ko-KR" altLang="en-US" sz="5000" dirty="0"/>
                    </a:p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r>
                        <a:rPr lang="en-US" altLang="ko-KR" sz="5000" dirty="0"/>
                        <a:t>0.91</a:t>
                      </a:r>
                      <a:endParaRPr lang="ko-KR" altLang="en-US" sz="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r>
                        <a:rPr lang="en-US" altLang="ko-KR" sz="5000" dirty="0"/>
                        <a:t>0.93</a:t>
                      </a:r>
                      <a:endParaRPr lang="ko-KR" altLang="en-US" sz="5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0907406"/>
                  </a:ext>
                </a:extLst>
              </a:tr>
            </a:tbl>
          </a:graphicData>
        </a:graphic>
      </p:graphicFrame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71B66E5-55AE-202F-F830-77DDFAED37DA}"/>
              </a:ext>
            </a:extLst>
          </p:cNvPr>
          <p:cNvCxnSpPr/>
          <p:nvPr/>
        </p:nvCxnSpPr>
        <p:spPr>
          <a:xfrm>
            <a:off x="3124200" y="2705100"/>
            <a:ext cx="3962400" cy="190500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50527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711838" y="723456"/>
            <a:ext cx="16864324" cy="8840087"/>
            <a:chOff x="0" y="0"/>
            <a:chExt cx="4441633" cy="232825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441632" cy="2328253"/>
            </a:xfrm>
            <a:custGeom>
              <a:avLst/>
              <a:gdLst/>
              <a:ahLst/>
              <a:cxnLst/>
              <a:rect l="l" t="t" r="r" b="b"/>
              <a:pathLst>
                <a:path w="4441632" h="2328253">
                  <a:moveTo>
                    <a:pt x="0" y="0"/>
                  </a:moveTo>
                  <a:lnTo>
                    <a:pt x="4441632" y="0"/>
                  </a:lnTo>
                  <a:lnTo>
                    <a:pt x="4441632" y="2328253"/>
                  </a:lnTo>
                  <a:lnTo>
                    <a:pt x="0" y="2328253"/>
                  </a:lnTo>
                  <a:close/>
                </a:path>
              </a:pathLst>
            </a:custGeom>
            <a:solidFill>
              <a:srgbClr val="004CC7">
                <a:alpha val="94902"/>
              </a:srgbClr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441633" cy="23758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317853" y="4364665"/>
            <a:ext cx="15652294" cy="2031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/>
            <a:r>
              <a:rPr lang="ko-KR" altLang="en-US" sz="6600" spc="-320" dirty="0">
                <a:solidFill>
                  <a:schemeClr val="bg1"/>
                </a:solidFill>
                <a:latin typeface="Gothic A1 Bold" panose="020B0600000101010101" charset="-127"/>
                <a:ea typeface="Gothic A1 Bold" panose="020B0600000101010101" charset="-127"/>
                <a:cs typeface="Gothic A1 Bold" panose="020B0600000101010101" charset="-127"/>
              </a:rPr>
              <a:t>다음은 최단거리 응급실과</a:t>
            </a:r>
            <a:endParaRPr lang="en-US" altLang="ko-KR" sz="6600" spc="-320" dirty="0">
              <a:solidFill>
                <a:schemeClr val="bg1"/>
              </a:solidFill>
              <a:latin typeface="Gothic A1 Bold" panose="020B0600000101010101" charset="-127"/>
              <a:ea typeface="Gothic A1 Bold" panose="020B0600000101010101" charset="-127"/>
              <a:cs typeface="Gothic A1 Bold" panose="020B0600000101010101" charset="-127"/>
            </a:endParaRPr>
          </a:p>
          <a:p>
            <a:pPr algn="ctr"/>
            <a:r>
              <a:rPr lang="ko-KR" altLang="en-US" sz="6600" spc="-320" dirty="0">
                <a:solidFill>
                  <a:schemeClr val="bg1"/>
                </a:solidFill>
                <a:latin typeface="Gothic A1 Bold" panose="020B0600000101010101" charset="-127"/>
                <a:ea typeface="Gothic A1 Bold" panose="020B0600000101010101" charset="-127"/>
                <a:cs typeface="Gothic A1 Bold" panose="020B0600000101010101" charset="-127"/>
              </a:rPr>
              <a:t> 소방서를 찾는 과정입니다</a:t>
            </a:r>
            <a:r>
              <a:rPr lang="en-US" altLang="ko-KR" sz="6600" spc="-320" dirty="0">
                <a:solidFill>
                  <a:schemeClr val="bg1"/>
                </a:solidFill>
                <a:latin typeface="Gothic A1 Bold" panose="020B0600000101010101" charset="-127"/>
                <a:ea typeface="Gothic A1 Bold" panose="020B0600000101010101" charset="-127"/>
                <a:cs typeface="Gothic A1 Bold" panose="020B0600000101010101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984242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1828800" y="2552700"/>
            <a:ext cx="7188531" cy="60939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18162" lvl="1" indent="-259081">
              <a:buFont typeface="Arial"/>
              <a:buChar char="•"/>
            </a:pPr>
            <a:r>
              <a:rPr lang="ko-KR" altLang="en-US" sz="4400" spc="-60" dirty="0">
                <a:solidFill>
                  <a:srgbClr val="000D64"/>
                </a:solidFill>
                <a:ea typeface="Gothic A1 Medium"/>
              </a:rPr>
              <a:t>솔루션 제안 배경</a:t>
            </a:r>
            <a:endParaRPr lang="en-US" altLang="ko-KR" sz="4400" spc="-60" dirty="0">
              <a:solidFill>
                <a:srgbClr val="000D64"/>
              </a:solidFill>
              <a:ea typeface="Gothic A1 Medium"/>
            </a:endParaRPr>
          </a:p>
          <a:p>
            <a:pPr marL="259081" lvl="1"/>
            <a:endParaRPr lang="en-US" altLang="ko-KR" sz="4400" spc="-60" dirty="0">
              <a:solidFill>
                <a:srgbClr val="000D64"/>
              </a:solidFill>
              <a:ea typeface="Gothic A1 Medium"/>
            </a:endParaRPr>
          </a:p>
          <a:p>
            <a:pPr marL="518162" lvl="1" indent="-259081">
              <a:buFont typeface="Arial"/>
              <a:buChar char="•"/>
            </a:pPr>
            <a:r>
              <a:rPr lang="ko-KR" altLang="en-US" sz="4400" spc="-60" dirty="0">
                <a:solidFill>
                  <a:srgbClr val="000D64"/>
                </a:solidFill>
                <a:ea typeface="Gothic A1 Medium"/>
              </a:rPr>
              <a:t>솔루션 설계</a:t>
            </a:r>
            <a:endParaRPr lang="en-US" sz="4400" spc="-60" dirty="0">
              <a:solidFill>
                <a:srgbClr val="000D64"/>
              </a:solidFill>
              <a:ea typeface="Gothic A1 Medium"/>
            </a:endParaRPr>
          </a:p>
          <a:p>
            <a:pPr marL="259081" lvl="1"/>
            <a:endParaRPr lang="en-US" sz="4400" spc="-60" dirty="0">
              <a:solidFill>
                <a:srgbClr val="000D64"/>
              </a:solidFill>
              <a:ea typeface="Gothic A1 Medium"/>
            </a:endParaRPr>
          </a:p>
          <a:p>
            <a:pPr marL="518162" lvl="1" indent="-259081">
              <a:buFont typeface="Arial"/>
              <a:buChar char="•"/>
            </a:pPr>
            <a:r>
              <a:rPr lang="ko-KR" altLang="en-US" sz="4400" spc="-60" dirty="0">
                <a:solidFill>
                  <a:srgbClr val="000D64"/>
                </a:solidFill>
                <a:ea typeface="Gothic A1 Medium"/>
              </a:rPr>
              <a:t>객체 인식 모델 탐지</a:t>
            </a:r>
            <a:endParaRPr lang="en-US" altLang="ko-KR" sz="4400" spc="-60" dirty="0">
              <a:solidFill>
                <a:srgbClr val="000D64"/>
              </a:solidFill>
              <a:ea typeface="Gothic A1 Medium"/>
            </a:endParaRPr>
          </a:p>
          <a:p>
            <a:pPr marL="259081" lvl="1"/>
            <a:endParaRPr lang="en-US" sz="4400" spc="-60" dirty="0">
              <a:solidFill>
                <a:srgbClr val="000D64"/>
              </a:solidFill>
              <a:ea typeface="Gothic A1 Medium"/>
            </a:endParaRPr>
          </a:p>
          <a:p>
            <a:pPr marL="518162" lvl="1" indent="-259081">
              <a:buFont typeface="Arial"/>
              <a:buChar char="•"/>
            </a:pPr>
            <a:r>
              <a:rPr lang="ko-KR" altLang="en-US" sz="4400" spc="-60" dirty="0">
                <a:solidFill>
                  <a:srgbClr val="000D64"/>
                </a:solidFill>
                <a:ea typeface="Gothic A1 Medium"/>
              </a:rPr>
              <a:t>최단 거리 탐지</a:t>
            </a:r>
            <a:endParaRPr lang="en-US" altLang="ko-KR" sz="4400" spc="-60" dirty="0">
              <a:solidFill>
                <a:srgbClr val="000D64"/>
              </a:solidFill>
              <a:ea typeface="Gothic A1 Medium"/>
            </a:endParaRPr>
          </a:p>
          <a:p>
            <a:pPr marL="518162" lvl="1" indent="-259081">
              <a:buFont typeface="Arial"/>
              <a:buChar char="•"/>
            </a:pPr>
            <a:endParaRPr lang="en-US" sz="4400" spc="-60" dirty="0">
              <a:solidFill>
                <a:srgbClr val="000D64"/>
              </a:solidFill>
              <a:ea typeface="Gothic A1 Medium"/>
            </a:endParaRPr>
          </a:p>
          <a:p>
            <a:pPr marL="518162" lvl="1" indent="-259081" algn="l">
              <a:buFont typeface="Arial"/>
              <a:buChar char="•"/>
            </a:pPr>
            <a:r>
              <a:rPr lang="ko-KR" altLang="en-US" sz="4400" spc="-60" dirty="0">
                <a:solidFill>
                  <a:srgbClr val="000D64"/>
                </a:solidFill>
                <a:ea typeface="Gothic A1 Medium"/>
              </a:rPr>
              <a:t>기대 효과 및 개선사항</a:t>
            </a:r>
            <a:endParaRPr lang="en-US" sz="4400" spc="-60" dirty="0">
              <a:solidFill>
                <a:srgbClr val="000D64"/>
              </a:solidFill>
              <a:ea typeface="Gothic A1 Medium"/>
            </a:endParaRPr>
          </a:p>
        </p:txBody>
      </p:sp>
      <p:sp>
        <p:nvSpPr>
          <p:cNvPr id="5" name="AutoShape 5"/>
          <p:cNvSpPr/>
          <p:nvPr/>
        </p:nvSpPr>
        <p:spPr>
          <a:xfrm>
            <a:off x="6550008" y="1144276"/>
            <a:ext cx="10925523" cy="0"/>
          </a:xfrm>
          <a:prstGeom prst="line">
            <a:avLst/>
          </a:prstGeom>
          <a:ln w="28575" cap="flat">
            <a:solidFill>
              <a:srgbClr val="004CC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6" name="TextBox 6"/>
          <p:cNvSpPr txBox="1"/>
          <p:nvPr/>
        </p:nvSpPr>
        <p:spPr>
          <a:xfrm>
            <a:off x="812469" y="818229"/>
            <a:ext cx="9888306" cy="990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499"/>
              </a:lnSpc>
            </a:pPr>
            <a:r>
              <a:rPr lang="en-US" sz="7499">
                <a:solidFill>
                  <a:srgbClr val="004CC7"/>
                </a:solidFill>
                <a:latin typeface="Now Heavy"/>
              </a:rPr>
              <a:t>CONTENTS</a:t>
            </a:r>
          </a:p>
        </p:txBody>
      </p:sp>
      <p:grpSp>
        <p:nvGrpSpPr>
          <p:cNvPr id="2" name="Group 2"/>
          <p:cNvGrpSpPr/>
          <p:nvPr/>
        </p:nvGrpSpPr>
        <p:grpSpPr>
          <a:xfrm>
            <a:off x="11122742" y="2041685"/>
            <a:ext cx="6352789" cy="7437921"/>
            <a:chOff x="0" y="0"/>
            <a:chExt cx="8470386" cy="9917227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594" r="17594"/>
            <a:stretch/>
          </p:blipFill>
          <p:spPr>
            <a:xfrm>
              <a:off x="0" y="0"/>
              <a:ext cx="8470386" cy="991722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2412866" y="3855182"/>
            <a:ext cx="3354902" cy="3354887"/>
          </a:xfrm>
          <a:custGeom>
            <a:avLst/>
            <a:gdLst/>
            <a:ahLst/>
            <a:cxnLst/>
            <a:rect l="l" t="t" r="r" b="b"/>
            <a:pathLst>
              <a:path w="6350000" h="6349974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dirty="0"/>
          </a:p>
        </p:txBody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7466549" y="3855182"/>
            <a:ext cx="3354902" cy="3354888"/>
            <a:chOff x="0" y="0"/>
            <a:chExt cx="6350000" cy="634997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 dirty="0"/>
            </a:p>
          </p:txBody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2520219" y="3855182"/>
            <a:ext cx="3354902" cy="3354888"/>
            <a:chOff x="0" y="0"/>
            <a:chExt cx="6350000" cy="634997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 dirty="0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2412866" y="7670199"/>
            <a:ext cx="3343756" cy="8327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60"/>
              </a:lnSpc>
              <a:spcBef>
                <a:spcPct val="0"/>
              </a:spcBef>
            </a:pPr>
            <a:r>
              <a:rPr lang="ko-KR" altLang="en-US" sz="2800" spc="-70" dirty="0">
                <a:solidFill>
                  <a:srgbClr val="004CC7"/>
                </a:solidFill>
                <a:latin typeface="Gothic A1 Ultra-Bold"/>
                <a:ea typeface="Gothic A1 Ultra-Bold"/>
              </a:rPr>
              <a:t>응급실 위치 정보 데이터</a:t>
            </a:r>
            <a:endParaRPr lang="en-US" sz="2800" spc="-70" dirty="0">
              <a:solidFill>
                <a:srgbClr val="004CC7"/>
              </a:solidFill>
              <a:latin typeface="Gothic A1 Ultra-Bold"/>
              <a:ea typeface="Gothic A1 Ultra-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7221888" y="7657664"/>
            <a:ext cx="3844224" cy="852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60"/>
              </a:lnSpc>
              <a:spcBef>
                <a:spcPct val="0"/>
              </a:spcBef>
            </a:pPr>
            <a:r>
              <a:rPr lang="ko-KR" altLang="en-US" sz="2800" spc="-70" dirty="0">
                <a:solidFill>
                  <a:srgbClr val="004CC7"/>
                </a:solidFill>
                <a:latin typeface="Gothic A1 Bold" panose="020B0600000101010101" charset="-127"/>
                <a:ea typeface="Gothic A1 Bold" panose="020B0600000101010101" charset="-127"/>
                <a:cs typeface="Gothic A1 Bold" panose="020B0600000101010101" charset="-127"/>
              </a:rPr>
              <a:t>소방서 위치 정보</a:t>
            </a:r>
            <a:endParaRPr lang="en-US" altLang="ko-KR" sz="2800" spc="-70" dirty="0">
              <a:solidFill>
                <a:srgbClr val="004CC7"/>
              </a:solidFill>
              <a:latin typeface="Gothic A1 Bold" panose="020B0600000101010101" charset="-127"/>
              <a:ea typeface="Gothic A1 Bold" panose="020B0600000101010101" charset="-127"/>
              <a:cs typeface="Gothic A1 Bold" panose="020B0600000101010101" charset="-127"/>
            </a:endParaRPr>
          </a:p>
          <a:p>
            <a:pPr marL="0" lvl="0" indent="0" algn="ctr">
              <a:lnSpc>
                <a:spcPts val="3360"/>
              </a:lnSpc>
              <a:spcBef>
                <a:spcPct val="0"/>
              </a:spcBef>
            </a:pPr>
            <a:r>
              <a:rPr lang="ko-KR" altLang="en-US" sz="2800" spc="-70" dirty="0">
                <a:solidFill>
                  <a:srgbClr val="004CC7"/>
                </a:solidFill>
                <a:latin typeface="Gothic A1 Bold" panose="020B0600000101010101" charset="-127"/>
                <a:ea typeface="Gothic A1 Bold" panose="020B0600000101010101" charset="-127"/>
                <a:cs typeface="Gothic A1 Bold" panose="020B0600000101010101" charset="-127"/>
              </a:rPr>
              <a:t>데이터</a:t>
            </a:r>
            <a:endParaRPr lang="en-US" altLang="ko-KR" sz="2800" spc="-70" dirty="0">
              <a:solidFill>
                <a:srgbClr val="004CC7"/>
              </a:solidFill>
              <a:ea typeface="Gothic A1 Ultra-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2275558" y="7657664"/>
            <a:ext cx="3844224" cy="1268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  <a:spcBef>
                <a:spcPct val="0"/>
              </a:spcBef>
            </a:pPr>
            <a:r>
              <a:rPr lang="ko-KR" altLang="en-US" sz="2800" b="1" spc="-70" dirty="0">
                <a:solidFill>
                  <a:srgbClr val="004CC7"/>
                </a:solidFill>
                <a:latin typeface="Gothic A1 Bold" panose="020B0600000101010101" charset="-127"/>
                <a:ea typeface="Gothic A1 Bold" panose="020B0600000101010101" charset="-127"/>
                <a:cs typeface="Gothic A1 Bold" panose="020B0600000101010101" charset="-127"/>
              </a:rPr>
              <a:t>유클리드 거리를</a:t>
            </a:r>
            <a:endParaRPr lang="en-US" altLang="ko-KR" sz="2800" b="1" spc="-70" dirty="0">
              <a:solidFill>
                <a:srgbClr val="004CC7"/>
              </a:solidFill>
              <a:latin typeface="Gothic A1 Bold" panose="020B0600000101010101" charset="-127"/>
              <a:ea typeface="Gothic A1 Bold" panose="020B0600000101010101" charset="-127"/>
              <a:cs typeface="Gothic A1 Bold" panose="020B0600000101010101" charset="-127"/>
            </a:endParaRPr>
          </a:p>
          <a:p>
            <a:pPr algn="ctr">
              <a:lnSpc>
                <a:spcPts val="3360"/>
              </a:lnSpc>
              <a:spcBef>
                <a:spcPct val="0"/>
              </a:spcBef>
            </a:pPr>
            <a:r>
              <a:rPr lang="ko-KR" altLang="en-US" sz="2800" b="1" spc="-70" dirty="0">
                <a:solidFill>
                  <a:srgbClr val="004CC7"/>
                </a:solidFill>
                <a:latin typeface="Gothic A1 Bold" panose="020B0600000101010101" charset="-127"/>
                <a:ea typeface="Gothic A1 Bold" panose="020B0600000101010101" charset="-127"/>
                <a:cs typeface="Gothic A1 Bold" panose="020B0600000101010101" charset="-127"/>
              </a:rPr>
              <a:t> </a:t>
            </a:r>
            <a:r>
              <a:rPr lang="ko-KR" altLang="en-US" sz="2800" b="1" i="0" spc="-70" dirty="0">
                <a:solidFill>
                  <a:srgbClr val="004CC7"/>
                </a:solidFill>
                <a:effectLst/>
                <a:latin typeface="Gothic A1 Bold" panose="020B0600000101010101" charset="-127"/>
                <a:ea typeface="Gothic A1 Bold" panose="020B0600000101010101" charset="-127"/>
                <a:cs typeface="Gothic A1 Bold" panose="020B0600000101010101" charset="-127"/>
              </a:rPr>
              <a:t>이용한</a:t>
            </a:r>
            <a:endParaRPr lang="en-US" altLang="ko-KR" sz="2800" b="1" i="0" spc="-70" dirty="0">
              <a:solidFill>
                <a:srgbClr val="004CC7"/>
              </a:solidFill>
              <a:effectLst/>
              <a:latin typeface="Gothic A1 Bold" panose="020B0600000101010101" charset="-127"/>
              <a:ea typeface="Gothic A1 Bold" panose="020B0600000101010101" charset="-127"/>
              <a:cs typeface="Gothic A1 Bold" panose="020B0600000101010101" charset="-127"/>
            </a:endParaRPr>
          </a:p>
          <a:p>
            <a:pPr algn="ctr">
              <a:lnSpc>
                <a:spcPts val="3360"/>
              </a:lnSpc>
              <a:spcBef>
                <a:spcPct val="0"/>
              </a:spcBef>
            </a:pPr>
            <a:r>
              <a:rPr lang="ko-KR" altLang="en-US" sz="2800" b="1" spc="-70" dirty="0">
                <a:solidFill>
                  <a:srgbClr val="004CC7"/>
                </a:solidFill>
                <a:latin typeface="Gothic A1 Bold" panose="020B0600000101010101" charset="-127"/>
                <a:ea typeface="Gothic A1 Bold" panose="020B0600000101010101" charset="-127"/>
                <a:cs typeface="Gothic A1 Bold" panose="020B0600000101010101" charset="-127"/>
              </a:rPr>
              <a:t>최단거리 탐지</a:t>
            </a:r>
            <a:endParaRPr lang="en-US" altLang="ko-KR" sz="2800" b="1" i="0" spc="-70" dirty="0">
              <a:solidFill>
                <a:srgbClr val="004CC7"/>
              </a:solidFill>
              <a:effectLst/>
              <a:latin typeface="Gothic A1 Bold" panose="020B0600000101010101" charset="-127"/>
              <a:ea typeface="Gothic A1 Bold" panose="020B0600000101010101" charset="-127"/>
              <a:cs typeface="Gothic A1 Bold" panose="020B0600000101010101" charset="-127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812469" y="654994"/>
            <a:ext cx="9888306" cy="2885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75"/>
              </a:lnSpc>
            </a:pPr>
            <a:r>
              <a:rPr lang="ko-KR" altLang="en-US" sz="6500" spc="-260" dirty="0">
                <a:solidFill>
                  <a:srgbClr val="004CC7"/>
                </a:solidFill>
                <a:ea typeface="Gothic A1 Heavy"/>
              </a:rPr>
              <a:t>최단거리</a:t>
            </a:r>
            <a:endParaRPr lang="en-US" sz="6500" spc="-260" dirty="0">
              <a:solidFill>
                <a:srgbClr val="004CC7"/>
              </a:solidFill>
              <a:ea typeface="Gothic A1 Heavy"/>
            </a:endParaRPr>
          </a:p>
          <a:p>
            <a:pPr marL="0" lvl="0" indent="0" algn="l">
              <a:lnSpc>
                <a:spcPts val="7475"/>
              </a:lnSpc>
            </a:pPr>
            <a:r>
              <a:rPr lang="ko-KR" altLang="en-US" sz="6500" spc="-260" dirty="0">
                <a:solidFill>
                  <a:srgbClr val="004CC7"/>
                </a:solidFill>
                <a:ea typeface="Gothic A1 Heavy"/>
              </a:rPr>
              <a:t>응급실</a:t>
            </a:r>
            <a:r>
              <a:rPr lang="en-US" altLang="ko-KR" sz="6500" spc="-260" dirty="0">
                <a:solidFill>
                  <a:srgbClr val="004CC7"/>
                </a:solidFill>
                <a:ea typeface="Gothic A1 Heavy"/>
              </a:rPr>
              <a:t>,</a:t>
            </a:r>
            <a:r>
              <a:rPr lang="ko-KR" altLang="en-US" sz="6500" spc="-260" dirty="0">
                <a:solidFill>
                  <a:srgbClr val="004CC7"/>
                </a:solidFill>
                <a:ea typeface="Gothic A1 Heavy"/>
              </a:rPr>
              <a:t>소방서</a:t>
            </a:r>
            <a:endParaRPr lang="en-US" altLang="ko-KR" sz="6500" spc="-260" dirty="0">
              <a:solidFill>
                <a:srgbClr val="004CC7"/>
              </a:solidFill>
              <a:ea typeface="Gothic A1 Heavy"/>
            </a:endParaRPr>
          </a:p>
          <a:p>
            <a:pPr marL="0" lvl="0" indent="0" algn="l">
              <a:lnSpc>
                <a:spcPts val="7475"/>
              </a:lnSpc>
            </a:pPr>
            <a:r>
              <a:rPr lang="ko-KR" altLang="en-US" sz="6500" spc="-260" dirty="0">
                <a:solidFill>
                  <a:srgbClr val="004CC7"/>
                </a:solidFill>
                <a:ea typeface="Gothic A1 Heavy"/>
              </a:rPr>
              <a:t>탐지방법</a:t>
            </a:r>
            <a:endParaRPr lang="en-US" sz="6500" spc="-260" dirty="0">
              <a:solidFill>
                <a:srgbClr val="004CC7"/>
              </a:solidFill>
              <a:ea typeface="Gothic A1 Heavy"/>
            </a:endParaRPr>
          </a:p>
        </p:txBody>
      </p:sp>
      <p:sp>
        <p:nvSpPr>
          <p:cNvPr id="15" name="AutoShape 15"/>
          <p:cNvSpPr/>
          <p:nvPr/>
        </p:nvSpPr>
        <p:spPr>
          <a:xfrm flipV="1">
            <a:off x="4114800" y="1144276"/>
            <a:ext cx="13360731" cy="36824"/>
          </a:xfrm>
          <a:prstGeom prst="line">
            <a:avLst/>
          </a:prstGeom>
          <a:ln w="28575" cap="flat">
            <a:solidFill>
              <a:srgbClr val="004CC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67248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812469" y="654994"/>
            <a:ext cx="9888306" cy="2885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75"/>
              </a:lnSpc>
            </a:pPr>
            <a:r>
              <a:rPr lang="ko-KR" altLang="en-US" sz="6500" b="1" spc="-260" dirty="0">
                <a:solidFill>
                  <a:srgbClr val="004CC7"/>
                </a:solidFill>
                <a:latin typeface="Gothic A1 Bold" panose="020B0600000101010101" charset="-127"/>
                <a:ea typeface="Gothic A1 Bold" panose="020B0600000101010101" charset="-127"/>
                <a:cs typeface="Gothic A1 Bold" panose="020B0600000101010101" charset="-127"/>
              </a:rPr>
              <a:t>응급실</a:t>
            </a:r>
            <a:r>
              <a:rPr lang="en-US" altLang="ko-KR" sz="6500" b="1" spc="-260" dirty="0">
                <a:solidFill>
                  <a:srgbClr val="004CC7"/>
                </a:solidFill>
                <a:latin typeface="Gothic A1 Bold" panose="020B0600000101010101" charset="-127"/>
                <a:ea typeface="Gothic A1 Bold" panose="020B0600000101010101" charset="-127"/>
                <a:cs typeface="Gothic A1 Bold" panose="020B0600000101010101" charset="-127"/>
              </a:rPr>
              <a:t>,</a:t>
            </a:r>
          </a:p>
          <a:p>
            <a:pPr>
              <a:lnSpc>
                <a:spcPts val="7475"/>
              </a:lnSpc>
            </a:pPr>
            <a:r>
              <a:rPr lang="ko-KR" altLang="en-US" sz="6500" b="1" spc="-260" dirty="0">
                <a:solidFill>
                  <a:srgbClr val="004CC7"/>
                </a:solidFill>
                <a:latin typeface="Gothic A1 Bold" panose="020B0600000101010101" charset="-127"/>
                <a:ea typeface="Gothic A1 Bold" panose="020B0600000101010101" charset="-127"/>
                <a:cs typeface="Gothic A1 Bold" panose="020B0600000101010101" charset="-127"/>
              </a:rPr>
              <a:t>소방서 시각화</a:t>
            </a:r>
            <a:endParaRPr lang="en-US" altLang="ko-KR" sz="6500" b="1" spc="-260" dirty="0">
              <a:solidFill>
                <a:srgbClr val="004CC7"/>
              </a:solidFill>
              <a:latin typeface="Gothic A1 Bold" panose="020B0600000101010101" charset="-127"/>
              <a:ea typeface="Gothic A1 Bold" panose="020B0600000101010101" charset="-127"/>
              <a:cs typeface="Gothic A1 Bold" panose="020B0600000101010101" charset="-127"/>
            </a:endParaRPr>
          </a:p>
          <a:p>
            <a:pPr>
              <a:lnSpc>
                <a:spcPts val="7475"/>
              </a:lnSpc>
            </a:pPr>
            <a:endParaRPr lang="en-US" altLang="ko-KR" sz="6500" b="1" spc="-260" dirty="0">
              <a:solidFill>
                <a:srgbClr val="004CC7"/>
              </a:solidFill>
              <a:latin typeface="Gothic A1 Bold" panose="020B0600000101010101" charset="-127"/>
              <a:ea typeface="Gothic A1 Bold" panose="020B0600000101010101" charset="-127"/>
              <a:cs typeface="Gothic A1 Bold" panose="020B0600000101010101" charset="-127"/>
            </a:endParaRPr>
          </a:p>
        </p:txBody>
      </p:sp>
      <p:sp>
        <p:nvSpPr>
          <p:cNvPr id="4" name="AutoShape 4"/>
          <p:cNvSpPr/>
          <p:nvPr/>
        </p:nvSpPr>
        <p:spPr>
          <a:xfrm>
            <a:off x="3428999" y="1104900"/>
            <a:ext cx="14046531" cy="39376"/>
          </a:xfrm>
          <a:prstGeom prst="line">
            <a:avLst/>
          </a:prstGeom>
          <a:ln w="28575" cap="flat">
            <a:solidFill>
              <a:srgbClr val="004CC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C1A5EC01-67A4-9323-B986-1F935E836E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0787597"/>
              </p:ext>
            </p:extLst>
          </p:nvPr>
        </p:nvGraphicFramePr>
        <p:xfrm>
          <a:off x="3582000" y="2592000"/>
          <a:ext cx="12192000" cy="66293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466689108"/>
                    </a:ext>
                  </a:extLst>
                </a:gridCol>
              </a:tblGrid>
              <a:tr h="6629399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34480301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218558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812469" y="654994"/>
            <a:ext cx="9888306" cy="2885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75"/>
              </a:lnSpc>
            </a:pPr>
            <a:r>
              <a:rPr lang="ko-KR" altLang="en-US" sz="6500" b="1" spc="-260" dirty="0">
                <a:solidFill>
                  <a:srgbClr val="004CC7"/>
                </a:solidFill>
                <a:latin typeface="Gothic A1 Bold" panose="020B0600000101010101" charset="-127"/>
                <a:ea typeface="Gothic A1 Bold" panose="020B0600000101010101" charset="-127"/>
                <a:cs typeface="Gothic A1 Bold" panose="020B0600000101010101" charset="-127"/>
              </a:rPr>
              <a:t>실시간</a:t>
            </a:r>
            <a:endParaRPr lang="en-US" altLang="ko-KR" sz="6500" b="1" spc="-260" dirty="0">
              <a:solidFill>
                <a:srgbClr val="004CC7"/>
              </a:solidFill>
              <a:latin typeface="Gothic A1 Bold" panose="020B0600000101010101" charset="-127"/>
              <a:ea typeface="Gothic A1 Bold" panose="020B0600000101010101" charset="-127"/>
              <a:cs typeface="Gothic A1 Bold" panose="020B0600000101010101" charset="-127"/>
            </a:endParaRPr>
          </a:p>
          <a:p>
            <a:pPr>
              <a:lnSpc>
                <a:spcPts val="7475"/>
              </a:lnSpc>
            </a:pPr>
            <a:r>
              <a:rPr lang="ko-KR" altLang="en-US" sz="6500" b="1" spc="-260" dirty="0">
                <a:solidFill>
                  <a:srgbClr val="004CC7"/>
                </a:solidFill>
                <a:latin typeface="Gothic A1 Bold" panose="020B0600000101010101" charset="-127"/>
                <a:ea typeface="Gothic A1 Bold" panose="020B0600000101010101" charset="-127"/>
                <a:cs typeface="Gothic A1 Bold" panose="020B0600000101010101" charset="-127"/>
              </a:rPr>
              <a:t>최단 거리 탐지</a:t>
            </a:r>
            <a:endParaRPr lang="en-US" altLang="ko-KR" sz="6500" b="1" spc="-260" dirty="0">
              <a:solidFill>
                <a:srgbClr val="004CC7"/>
              </a:solidFill>
              <a:latin typeface="Gothic A1 Bold" panose="020B0600000101010101" charset="-127"/>
              <a:ea typeface="Gothic A1 Bold" panose="020B0600000101010101" charset="-127"/>
              <a:cs typeface="Gothic A1 Bold" panose="020B0600000101010101" charset="-127"/>
            </a:endParaRPr>
          </a:p>
          <a:p>
            <a:pPr>
              <a:lnSpc>
                <a:spcPts val="7475"/>
              </a:lnSpc>
            </a:pPr>
            <a:endParaRPr lang="en-US" altLang="ko-KR" sz="6500" b="1" spc="-260" dirty="0">
              <a:solidFill>
                <a:srgbClr val="004CC7"/>
              </a:solidFill>
              <a:latin typeface="Gothic A1 Bold" panose="020B0600000101010101" charset="-127"/>
              <a:ea typeface="Gothic A1 Bold" panose="020B0600000101010101" charset="-127"/>
              <a:cs typeface="Gothic A1 Bold" panose="020B0600000101010101" charset="-127"/>
            </a:endParaRPr>
          </a:p>
        </p:txBody>
      </p:sp>
      <p:sp>
        <p:nvSpPr>
          <p:cNvPr id="4" name="AutoShape 4"/>
          <p:cNvSpPr/>
          <p:nvPr/>
        </p:nvSpPr>
        <p:spPr>
          <a:xfrm>
            <a:off x="3428999" y="1104900"/>
            <a:ext cx="14046531" cy="39376"/>
          </a:xfrm>
          <a:prstGeom prst="line">
            <a:avLst/>
          </a:prstGeom>
          <a:ln w="28575" cap="flat">
            <a:solidFill>
              <a:srgbClr val="004CC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C1A5EC01-67A4-9323-B986-1F935E836E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8805297"/>
              </p:ext>
            </p:extLst>
          </p:nvPr>
        </p:nvGraphicFramePr>
        <p:xfrm>
          <a:off x="3582000" y="2592000"/>
          <a:ext cx="12192000" cy="66293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466689108"/>
                    </a:ext>
                  </a:extLst>
                </a:gridCol>
              </a:tblGrid>
              <a:tr h="6629399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blipFill>
                      <a:blip r:embed="rId3"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34480301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559482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711838" y="723456"/>
            <a:ext cx="16864324" cy="8840087"/>
            <a:chOff x="0" y="0"/>
            <a:chExt cx="4441633" cy="232825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441632" cy="2328253"/>
            </a:xfrm>
            <a:custGeom>
              <a:avLst/>
              <a:gdLst/>
              <a:ahLst/>
              <a:cxnLst/>
              <a:rect l="l" t="t" r="r" b="b"/>
              <a:pathLst>
                <a:path w="4441632" h="2328253">
                  <a:moveTo>
                    <a:pt x="0" y="0"/>
                  </a:moveTo>
                  <a:lnTo>
                    <a:pt x="4441632" y="0"/>
                  </a:lnTo>
                  <a:lnTo>
                    <a:pt x="4441632" y="2328253"/>
                  </a:lnTo>
                  <a:lnTo>
                    <a:pt x="0" y="2328253"/>
                  </a:lnTo>
                  <a:close/>
                </a:path>
              </a:pathLst>
            </a:custGeom>
            <a:solidFill>
              <a:srgbClr val="004CC7">
                <a:alpha val="94902"/>
              </a:srgbClr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441633" cy="23758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317853" y="4364665"/>
            <a:ext cx="15652294" cy="2031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/>
            <a:r>
              <a:rPr lang="ko-KR" altLang="en-US" sz="6600" spc="-320" dirty="0">
                <a:solidFill>
                  <a:schemeClr val="bg1"/>
                </a:solidFill>
                <a:latin typeface="Gothic A1 Bold" panose="020B0600000101010101" charset="-127"/>
                <a:ea typeface="Gothic A1 Bold" panose="020B0600000101010101" charset="-127"/>
                <a:cs typeface="Gothic A1 Bold" panose="020B0600000101010101" charset="-127"/>
              </a:rPr>
              <a:t>다음은 기대효과 및</a:t>
            </a:r>
            <a:endParaRPr lang="en-US" altLang="ko-KR" sz="6600" spc="-320" dirty="0">
              <a:solidFill>
                <a:schemeClr val="bg1"/>
              </a:solidFill>
              <a:latin typeface="Gothic A1 Bold" panose="020B0600000101010101" charset="-127"/>
              <a:ea typeface="Gothic A1 Bold" panose="020B0600000101010101" charset="-127"/>
              <a:cs typeface="Gothic A1 Bold" panose="020B0600000101010101" charset="-127"/>
            </a:endParaRPr>
          </a:p>
          <a:p>
            <a:pPr algn="ctr"/>
            <a:r>
              <a:rPr lang="ko-KR" altLang="en-US" sz="6600" spc="-320" dirty="0">
                <a:solidFill>
                  <a:schemeClr val="bg1"/>
                </a:solidFill>
                <a:latin typeface="Gothic A1 Bold" panose="020B0600000101010101" charset="-127"/>
                <a:ea typeface="Gothic A1 Bold" panose="020B0600000101010101" charset="-127"/>
                <a:cs typeface="Gothic A1 Bold" panose="020B0600000101010101" charset="-127"/>
              </a:rPr>
              <a:t>개선사항 입니다</a:t>
            </a:r>
            <a:r>
              <a:rPr lang="en-US" altLang="ko-KR" sz="6600" spc="-320" dirty="0">
                <a:solidFill>
                  <a:schemeClr val="bg1"/>
                </a:solidFill>
                <a:latin typeface="Gothic A1 Bold" panose="020B0600000101010101" charset="-127"/>
                <a:ea typeface="Gothic A1 Bold" panose="020B0600000101010101" charset="-127"/>
                <a:cs typeface="Gothic A1 Bold" panose="020B0600000101010101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578982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807553" y="3855600"/>
            <a:ext cx="3354902" cy="3354887"/>
          </a:xfrm>
          <a:custGeom>
            <a:avLst/>
            <a:gdLst/>
            <a:ahLst/>
            <a:cxnLst/>
            <a:rect l="l" t="t" r="r" b="b"/>
            <a:pathLst>
              <a:path w="6350000" h="6349974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dirty="0"/>
          </a:p>
        </p:txBody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5265190" y="3855600"/>
            <a:ext cx="3354902" cy="3354887"/>
            <a:chOff x="0" y="-176009"/>
            <a:chExt cx="6350000" cy="6349973"/>
          </a:xfrm>
        </p:grpSpPr>
        <p:sp>
          <p:nvSpPr>
            <p:cNvPr id="5" name="Freeform 5"/>
            <p:cNvSpPr/>
            <p:nvPr/>
          </p:nvSpPr>
          <p:spPr>
            <a:xfrm>
              <a:off x="0" y="-176009"/>
              <a:ext cx="6350000" cy="6349973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 dirty="0"/>
            </a:p>
          </p:txBody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9722827" y="3855600"/>
            <a:ext cx="3354902" cy="3354887"/>
            <a:chOff x="0" y="793"/>
            <a:chExt cx="6350000" cy="6349973"/>
          </a:xfrm>
        </p:grpSpPr>
        <p:sp>
          <p:nvSpPr>
            <p:cNvPr id="7" name="Freeform 7"/>
            <p:cNvSpPr/>
            <p:nvPr/>
          </p:nvSpPr>
          <p:spPr>
            <a:xfrm>
              <a:off x="0" y="793"/>
              <a:ext cx="6350000" cy="6349973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 dirty="0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818699" y="7671600"/>
            <a:ext cx="3343756" cy="8327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60"/>
              </a:lnSpc>
              <a:spcBef>
                <a:spcPct val="0"/>
              </a:spcBef>
            </a:pPr>
            <a:r>
              <a:rPr lang="ko-KR" altLang="en-US" sz="2800" spc="-70" dirty="0">
                <a:solidFill>
                  <a:srgbClr val="004CC7"/>
                </a:solidFill>
                <a:latin typeface="Gothic A1 Ultra-Bold"/>
                <a:ea typeface="Gothic A1 Ultra-Bold"/>
              </a:rPr>
              <a:t>신속한 대응으로 </a:t>
            </a:r>
            <a:endParaRPr lang="en-US" altLang="ko-KR" sz="2800" spc="-70" dirty="0">
              <a:solidFill>
                <a:srgbClr val="004CC7"/>
              </a:solidFill>
              <a:latin typeface="Gothic A1 Ultra-Bold"/>
              <a:ea typeface="Gothic A1 Ultra-Bold"/>
            </a:endParaRPr>
          </a:p>
          <a:p>
            <a:pPr marL="0" lvl="0" indent="0" algn="ctr">
              <a:lnSpc>
                <a:spcPts val="3360"/>
              </a:lnSpc>
              <a:spcBef>
                <a:spcPct val="0"/>
              </a:spcBef>
            </a:pPr>
            <a:r>
              <a:rPr lang="ko-KR" altLang="en-US" sz="2800" spc="-70" dirty="0">
                <a:solidFill>
                  <a:srgbClr val="004CC7"/>
                </a:solidFill>
                <a:latin typeface="Gothic A1 Ultra-Bold"/>
                <a:ea typeface="Gothic A1 Ultra-Bold"/>
              </a:rPr>
              <a:t>고령층 낙상사고 대응</a:t>
            </a:r>
            <a:endParaRPr lang="en-US" altLang="ko-KR" sz="2800" spc="-70" dirty="0">
              <a:solidFill>
                <a:srgbClr val="004CC7"/>
              </a:solidFill>
              <a:latin typeface="Gothic A1 Ultra-Bold"/>
              <a:ea typeface="Gothic A1 Ultra-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4857422" y="7671600"/>
            <a:ext cx="3844224" cy="12886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60"/>
              </a:lnSpc>
              <a:spcBef>
                <a:spcPct val="0"/>
              </a:spcBef>
            </a:pPr>
            <a:r>
              <a:rPr lang="ko-KR" altLang="en-US" sz="2800" spc="-70" dirty="0">
                <a:solidFill>
                  <a:srgbClr val="004CC7"/>
                </a:solidFill>
                <a:latin typeface="Gothic A1 Bold" panose="020B0600000101010101" charset="-127"/>
                <a:ea typeface="Gothic A1 Bold" panose="020B0600000101010101" charset="-127"/>
                <a:cs typeface="Gothic A1 Bold" panose="020B0600000101010101" charset="-127"/>
              </a:rPr>
              <a:t>특히 신고가 어려운 독거노인 낙상사고에 효과적으로 대응</a:t>
            </a:r>
            <a:endParaRPr lang="en-US" altLang="ko-KR" sz="2800" spc="-70" dirty="0">
              <a:solidFill>
                <a:srgbClr val="004CC7"/>
              </a:solidFill>
              <a:ea typeface="Gothic A1 Ultra-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9396613" y="7671600"/>
            <a:ext cx="3844224" cy="1268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  <a:spcBef>
                <a:spcPct val="0"/>
              </a:spcBef>
            </a:pPr>
            <a:r>
              <a:rPr lang="ko-KR" altLang="en-US" sz="2800" b="1" spc="-70" dirty="0">
                <a:solidFill>
                  <a:srgbClr val="004CC7"/>
                </a:solidFill>
                <a:latin typeface="Gothic A1 Bold" panose="020B0600000101010101" charset="-127"/>
                <a:ea typeface="Gothic A1 Bold" panose="020B0600000101010101" charset="-127"/>
                <a:cs typeface="Gothic A1 Bold" panose="020B0600000101010101" charset="-127"/>
              </a:rPr>
              <a:t>최신 생성 모델을 적용해서 </a:t>
            </a:r>
            <a:r>
              <a:rPr lang="ko-KR" altLang="en-US" sz="2800" b="1" i="0" spc="-70" dirty="0">
                <a:solidFill>
                  <a:srgbClr val="004CC7"/>
                </a:solidFill>
                <a:effectLst/>
                <a:latin typeface="Gothic A1 Bold" panose="020B0600000101010101" charset="-127"/>
                <a:ea typeface="Gothic A1 Bold" panose="020B0600000101010101" charset="-127"/>
                <a:cs typeface="Gothic A1 Bold" panose="020B0600000101010101" charset="-127"/>
              </a:rPr>
              <a:t>기존보다 다양한 데이터 적용</a:t>
            </a:r>
            <a:endParaRPr lang="en-US" altLang="ko-KR" sz="2800" b="1" i="0" spc="-70" dirty="0">
              <a:solidFill>
                <a:srgbClr val="004CC7"/>
              </a:solidFill>
              <a:effectLst/>
              <a:latin typeface="Gothic A1 Bold" panose="020B0600000101010101" charset="-127"/>
              <a:ea typeface="Gothic A1 Bold" panose="020B0600000101010101" charset="-127"/>
              <a:cs typeface="Gothic A1 Bold" panose="020B0600000101010101" charset="-127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812469" y="654994"/>
            <a:ext cx="9888306" cy="19236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75"/>
              </a:lnSpc>
            </a:pPr>
            <a:r>
              <a:rPr lang="ko-KR" altLang="en-US" sz="6500" spc="-260" dirty="0">
                <a:solidFill>
                  <a:srgbClr val="004CC7"/>
                </a:solidFill>
                <a:ea typeface="Gothic A1 Heavy"/>
              </a:rPr>
              <a:t>솔루션</a:t>
            </a:r>
            <a:endParaRPr lang="en-US" altLang="ko-KR" sz="6500" spc="-260" dirty="0">
              <a:solidFill>
                <a:srgbClr val="004CC7"/>
              </a:solidFill>
              <a:ea typeface="Gothic A1 Heavy"/>
            </a:endParaRPr>
          </a:p>
          <a:p>
            <a:pPr>
              <a:lnSpc>
                <a:spcPts val="7475"/>
              </a:lnSpc>
            </a:pPr>
            <a:r>
              <a:rPr lang="ko-KR" altLang="en-US" sz="6500" spc="-260" dirty="0">
                <a:solidFill>
                  <a:srgbClr val="004CC7"/>
                </a:solidFill>
                <a:ea typeface="Gothic A1 Heavy"/>
              </a:rPr>
              <a:t>기대효과</a:t>
            </a:r>
            <a:endParaRPr lang="en-US" sz="6500" spc="-260" dirty="0">
              <a:solidFill>
                <a:srgbClr val="004CC7"/>
              </a:solidFill>
              <a:ea typeface="Gothic A1 Heavy"/>
            </a:endParaRPr>
          </a:p>
        </p:txBody>
      </p:sp>
      <p:sp>
        <p:nvSpPr>
          <p:cNvPr id="15" name="AutoShape 15"/>
          <p:cNvSpPr/>
          <p:nvPr/>
        </p:nvSpPr>
        <p:spPr>
          <a:xfrm flipV="1">
            <a:off x="3048000" y="1144276"/>
            <a:ext cx="14427531" cy="36824"/>
          </a:xfrm>
          <a:prstGeom prst="line">
            <a:avLst/>
          </a:prstGeom>
          <a:ln w="28575" cap="flat">
            <a:solidFill>
              <a:srgbClr val="004CC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2" name="Group 6">
            <a:extLst>
              <a:ext uri="{FF2B5EF4-FFF2-40B4-BE49-F238E27FC236}">
                <a16:creationId xmlns:a16="http://schemas.microsoft.com/office/drawing/2014/main" id="{96E4B063-DCFA-4463-3421-2B99351B7C92}"/>
              </a:ext>
            </a:extLst>
          </p:cNvPr>
          <p:cNvGrpSpPr>
            <a:grpSpLocks noChangeAspect="1"/>
          </p:cNvGrpSpPr>
          <p:nvPr/>
        </p:nvGrpSpPr>
        <p:grpSpPr>
          <a:xfrm>
            <a:off x="14180464" y="3855180"/>
            <a:ext cx="3354902" cy="3354888"/>
            <a:chOff x="0" y="0"/>
            <a:chExt cx="6350000" cy="6349975"/>
          </a:xfrm>
        </p:grpSpPr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263C0165-A71D-113A-140A-652C3D08603B}"/>
                </a:ext>
              </a:extLst>
            </p:cNvPr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 dirty="0"/>
            </a:p>
          </p:txBody>
        </p:sp>
      </p:grpSp>
      <p:sp>
        <p:nvSpPr>
          <p:cNvPr id="12" name="TextBox 10">
            <a:extLst>
              <a:ext uri="{FF2B5EF4-FFF2-40B4-BE49-F238E27FC236}">
                <a16:creationId xmlns:a16="http://schemas.microsoft.com/office/drawing/2014/main" id="{ADC62089-A8DD-D62C-9214-E33D5579BCB6}"/>
              </a:ext>
            </a:extLst>
          </p:cNvPr>
          <p:cNvSpPr txBox="1"/>
          <p:nvPr/>
        </p:nvSpPr>
        <p:spPr>
          <a:xfrm>
            <a:off x="13935803" y="7671600"/>
            <a:ext cx="3844224" cy="1268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  <a:spcBef>
                <a:spcPct val="0"/>
              </a:spcBef>
            </a:pPr>
            <a:r>
              <a:rPr lang="ko-KR" altLang="en-US" sz="2800" b="1" spc="-70" dirty="0">
                <a:solidFill>
                  <a:srgbClr val="004CC7"/>
                </a:solidFill>
                <a:latin typeface="Gothic A1 Bold" panose="020B0600000101010101" charset="-127"/>
                <a:ea typeface="Gothic A1 Bold" panose="020B0600000101010101" charset="-127"/>
                <a:cs typeface="Gothic A1 Bold" panose="020B0600000101010101" charset="-127"/>
              </a:rPr>
              <a:t>최신 객체 인식 모델을 적용해서 </a:t>
            </a:r>
            <a:r>
              <a:rPr lang="ko-KR" altLang="en-US" sz="2800" b="1" i="0" spc="-70" dirty="0">
                <a:solidFill>
                  <a:srgbClr val="004CC7"/>
                </a:solidFill>
                <a:effectLst/>
                <a:latin typeface="Gothic A1 Bold" panose="020B0600000101010101" charset="-127"/>
                <a:ea typeface="Gothic A1 Bold" panose="020B0600000101010101" charset="-127"/>
                <a:cs typeface="Gothic A1 Bold" panose="020B0600000101010101" charset="-127"/>
              </a:rPr>
              <a:t>기존의 인식 </a:t>
            </a:r>
            <a:r>
              <a:rPr lang="ko-KR" altLang="en-US" sz="2800" b="1" spc="-70" dirty="0">
                <a:solidFill>
                  <a:srgbClr val="004CC7"/>
                </a:solidFill>
                <a:latin typeface="Gothic A1 Bold" panose="020B0600000101010101" charset="-127"/>
                <a:ea typeface="Gothic A1 Bold" panose="020B0600000101010101" charset="-127"/>
                <a:cs typeface="Gothic A1 Bold" panose="020B0600000101010101" charset="-127"/>
              </a:rPr>
              <a:t>모델보다 성능 향상</a:t>
            </a:r>
            <a:endParaRPr lang="en-US" altLang="ko-KR" sz="2800" b="1" i="0" spc="-70" dirty="0">
              <a:solidFill>
                <a:srgbClr val="004CC7"/>
              </a:solidFill>
              <a:effectLst/>
              <a:latin typeface="Gothic A1 Bold" panose="020B0600000101010101" charset="-127"/>
              <a:ea typeface="Gothic A1 Bold" panose="020B0600000101010101" charset="-127"/>
              <a:cs typeface="Gothic A1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514036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2412866" y="3855182"/>
            <a:ext cx="3354902" cy="3354887"/>
          </a:xfrm>
          <a:custGeom>
            <a:avLst/>
            <a:gdLst/>
            <a:ahLst/>
            <a:cxnLst/>
            <a:rect l="l" t="t" r="r" b="b"/>
            <a:pathLst>
              <a:path w="6350000" h="6349974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dirty="0"/>
          </a:p>
        </p:txBody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7466549" y="3855182"/>
            <a:ext cx="3354902" cy="3354888"/>
            <a:chOff x="0" y="0"/>
            <a:chExt cx="6350000" cy="634997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 dirty="0"/>
            </a:p>
          </p:txBody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2520219" y="3855182"/>
            <a:ext cx="3354902" cy="3354888"/>
            <a:chOff x="0" y="0"/>
            <a:chExt cx="6350000" cy="634997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 dirty="0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2412866" y="7670199"/>
            <a:ext cx="3343756" cy="1268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60"/>
              </a:lnSpc>
              <a:spcBef>
                <a:spcPct val="0"/>
              </a:spcBef>
            </a:pPr>
            <a:r>
              <a:rPr lang="ko-KR" altLang="en-US" sz="2800" spc="-70" dirty="0">
                <a:solidFill>
                  <a:srgbClr val="004CC7"/>
                </a:solidFill>
                <a:latin typeface="Gothic A1 Ultra-Bold"/>
                <a:ea typeface="Gothic A1 Ultra-Bold"/>
              </a:rPr>
              <a:t>더 다양한</a:t>
            </a:r>
            <a:endParaRPr lang="en-US" altLang="ko-KR" sz="2800" spc="-70" dirty="0">
              <a:solidFill>
                <a:srgbClr val="004CC7"/>
              </a:solidFill>
              <a:latin typeface="Gothic A1 Ultra-Bold"/>
              <a:ea typeface="Gothic A1 Ultra-Bold"/>
            </a:endParaRPr>
          </a:p>
          <a:p>
            <a:pPr marL="0" lvl="0" indent="0" algn="ctr">
              <a:lnSpc>
                <a:spcPts val="3360"/>
              </a:lnSpc>
              <a:spcBef>
                <a:spcPct val="0"/>
              </a:spcBef>
            </a:pPr>
            <a:r>
              <a:rPr lang="ko-KR" altLang="en-US" sz="2800" spc="-70" dirty="0">
                <a:solidFill>
                  <a:srgbClr val="004CC7"/>
                </a:solidFill>
                <a:latin typeface="Gothic A1 Ultra-Bold"/>
                <a:ea typeface="Gothic A1 Ultra-Bold"/>
              </a:rPr>
              <a:t>데이터 셋을 확보해</a:t>
            </a:r>
            <a:endParaRPr lang="en-US" altLang="ko-KR" sz="2800" spc="-70" dirty="0">
              <a:solidFill>
                <a:srgbClr val="004CC7"/>
              </a:solidFill>
              <a:latin typeface="Gothic A1 Ultra-Bold"/>
              <a:ea typeface="Gothic A1 Ultra-Bold"/>
            </a:endParaRPr>
          </a:p>
          <a:p>
            <a:pPr marL="0" lvl="0" indent="0" algn="ctr">
              <a:lnSpc>
                <a:spcPts val="3360"/>
              </a:lnSpc>
              <a:spcBef>
                <a:spcPct val="0"/>
              </a:spcBef>
            </a:pPr>
            <a:r>
              <a:rPr lang="ko-KR" altLang="en-US" sz="2800" spc="-70" dirty="0">
                <a:solidFill>
                  <a:srgbClr val="004CC7"/>
                </a:solidFill>
                <a:latin typeface="Gothic A1 Ultra-Bold"/>
                <a:ea typeface="Gothic A1 Ultra-Bold"/>
              </a:rPr>
              <a:t>성능 개선</a:t>
            </a:r>
            <a:endParaRPr lang="en-US" sz="2800" spc="-70" dirty="0">
              <a:solidFill>
                <a:srgbClr val="004CC7"/>
              </a:solidFill>
              <a:latin typeface="Gothic A1 Ultra-Bold"/>
              <a:ea typeface="Gothic A1 Ultra-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7221888" y="7657664"/>
            <a:ext cx="3844224" cy="12938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60"/>
              </a:lnSpc>
              <a:spcBef>
                <a:spcPct val="0"/>
              </a:spcBef>
            </a:pPr>
            <a:r>
              <a:rPr lang="ko-KR" altLang="en-US" sz="2800" spc="-70" dirty="0">
                <a:solidFill>
                  <a:srgbClr val="004CC7"/>
                </a:solidFill>
                <a:latin typeface="Gothic A1 Bold" panose="020B0600000101010101" charset="-127"/>
                <a:ea typeface="Gothic A1 Bold" panose="020B0600000101010101" charset="-127"/>
                <a:cs typeface="Gothic A1 Bold" panose="020B0600000101010101" charset="-127"/>
              </a:rPr>
              <a:t>여러 데이터</a:t>
            </a:r>
            <a:endParaRPr lang="en-US" altLang="ko-KR" sz="2800" spc="-70" dirty="0">
              <a:solidFill>
                <a:srgbClr val="004CC7"/>
              </a:solidFill>
              <a:latin typeface="Gothic A1 Bold" panose="020B0600000101010101" charset="-127"/>
              <a:ea typeface="Gothic A1 Bold" panose="020B0600000101010101" charset="-127"/>
              <a:cs typeface="Gothic A1 Bold" panose="020B0600000101010101" charset="-127"/>
            </a:endParaRPr>
          </a:p>
          <a:p>
            <a:pPr marL="0" lvl="0" indent="0" algn="ctr">
              <a:lnSpc>
                <a:spcPts val="3360"/>
              </a:lnSpc>
              <a:spcBef>
                <a:spcPct val="0"/>
              </a:spcBef>
            </a:pPr>
            <a:r>
              <a:rPr lang="ko-KR" altLang="en-US" sz="2800" spc="-70" dirty="0">
                <a:solidFill>
                  <a:srgbClr val="004CC7"/>
                </a:solidFill>
                <a:latin typeface="Gothic A1 Bold" panose="020B0600000101010101" charset="-127"/>
                <a:ea typeface="Gothic A1 Bold" panose="020B0600000101010101" charset="-127"/>
                <a:cs typeface="Gothic A1 Bold" panose="020B0600000101010101" charset="-127"/>
              </a:rPr>
              <a:t>증강 기법을 </a:t>
            </a:r>
            <a:endParaRPr lang="en-US" altLang="ko-KR" sz="2800" spc="-70" dirty="0">
              <a:solidFill>
                <a:srgbClr val="004CC7"/>
              </a:solidFill>
              <a:latin typeface="Gothic A1 Bold" panose="020B0600000101010101" charset="-127"/>
              <a:ea typeface="Gothic A1 Bold" panose="020B0600000101010101" charset="-127"/>
              <a:cs typeface="Gothic A1 Bold" panose="020B0600000101010101" charset="-127"/>
            </a:endParaRPr>
          </a:p>
          <a:p>
            <a:pPr marL="0" lvl="0" indent="0" algn="ctr">
              <a:lnSpc>
                <a:spcPts val="3360"/>
              </a:lnSpc>
              <a:spcBef>
                <a:spcPct val="0"/>
              </a:spcBef>
            </a:pPr>
            <a:r>
              <a:rPr lang="ko-KR" altLang="en-US" sz="2800" spc="-70" dirty="0">
                <a:solidFill>
                  <a:srgbClr val="004CC7"/>
                </a:solidFill>
                <a:latin typeface="Gothic A1 Bold" panose="020B0600000101010101" charset="-127"/>
                <a:ea typeface="Gothic A1 Bold" panose="020B0600000101010101" charset="-127"/>
                <a:cs typeface="Gothic A1 Bold" panose="020B0600000101010101" charset="-127"/>
              </a:rPr>
              <a:t>이용해 성능 기선</a:t>
            </a:r>
            <a:endParaRPr lang="en-US" altLang="ko-KR" sz="2800" spc="-70" dirty="0">
              <a:solidFill>
                <a:srgbClr val="004CC7"/>
              </a:solidFill>
              <a:ea typeface="Gothic A1 Ultra-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2275558" y="7657664"/>
            <a:ext cx="3844224" cy="1268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  <a:spcBef>
                <a:spcPct val="0"/>
              </a:spcBef>
            </a:pPr>
            <a:r>
              <a:rPr lang="ko-KR" altLang="en-US" sz="2800" b="1" i="0" spc="-70" dirty="0">
                <a:solidFill>
                  <a:srgbClr val="004CC7"/>
                </a:solidFill>
                <a:effectLst/>
                <a:latin typeface="Gothic A1 Bold" panose="020B0600000101010101" charset="-127"/>
                <a:ea typeface="Gothic A1 Bold" panose="020B0600000101010101" charset="-127"/>
                <a:cs typeface="Gothic A1 Bold" panose="020B0600000101010101" charset="-127"/>
              </a:rPr>
              <a:t>강화학습과 실시간 도로 </a:t>
            </a:r>
            <a:r>
              <a:rPr lang="ko-KR" altLang="en-US" sz="2800" b="1" spc="-70" dirty="0">
                <a:solidFill>
                  <a:srgbClr val="004CC7"/>
                </a:solidFill>
                <a:latin typeface="Gothic A1 Bold" panose="020B0600000101010101" charset="-127"/>
                <a:ea typeface="Gothic A1 Bold" panose="020B0600000101010101" charset="-127"/>
                <a:cs typeface="Gothic A1 Bold" panose="020B0600000101010101" charset="-127"/>
              </a:rPr>
              <a:t>데이터를 </a:t>
            </a:r>
            <a:r>
              <a:rPr lang="ko-KR" altLang="en-US" sz="2800" b="1" i="0" spc="-70" dirty="0">
                <a:solidFill>
                  <a:srgbClr val="004CC7"/>
                </a:solidFill>
                <a:effectLst/>
                <a:latin typeface="Gothic A1 Bold" panose="020B0600000101010101" charset="-127"/>
                <a:ea typeface="Gothic A1 Bold" panose="020B0600000101010101" charset="-127"/>
                <a:cs typeface="Gothic A1 Bold" panose="020B0600000101010101" charset="-127"/>
              </a:rPr>
              <a:t>이용해</a:t>
            </a:r>
            <a:endParaRPr lang="en-US" altLang="ko-KR" sz="2800" b="1" i="0" spc="-70" dirty="0">
              <a:solidFill>
                <a:srgbClr val="004CC7"/>
              </a:solidFill>
              <a:effectLst/>
              <a:latin typeface="Gothic A1 Bold" panose="020B0600000101010101" charset="-127"/>
              <a:ea typeface="Gothic A1 Bold" panose="020B0600000101010101" charset="-127"/>
              <a:cs typeface="Gothic A1 Bold" panose="020B0600000101010101" charset="-127"/>
            </a:endParaRPr>
          </a:p>
          <a:p>
            <a:pPr algn="ctr">
              <a:lnSpc>
                <a:spcPts val="3360"/>
              </a:lnSpc>
              <a:spcBef>
                <a:spcPct val="0"/>
              </a:spcBef>
            </a:pPr>
            <a:r>
              <a:rPr lang="ko-KR" altLang="en-US" sz="2800" b="1" spc="-70" dirty="0">
                <a:solidFill>
                  <a:srgbClr val="004CC7"/>
                </a:solidFill>
                <a:latin typeface="Gothic A1 Bold" panose="020B0600000101010101" charset="-127"/>
                <a:ea typeface="Gothic A1 Bold" panose="020B0600000101010101" charset="-127"/>
                <a:cs typeface="Gothic A1 Bold" panose="020B0600000101010101" charset="-127"/>
              </a:rPr>
              <a:t>최단거리 탐지 개선</a:t>
            </a:r>
            <a:endParaRPr lang="en-US" altLang="ko-KR" sz="2800" b="1" i="0" spc="-70" dirty="0">
              <a:solidFill>
                <a:srgbClr val="004CC7"/>
              </a:solidFill>
              <a:effectLst/>
              <a:latin typeface="Gothic A1 Bold" panose="020B0600000101010101" charset="-127"/>
              <a:ea typeface="Gothic A1 Bold" panose="020B0600000101010101" charset="-127"/>
              <a:cs typeface="Gothic A1 Bold" panose="020B0600000101010101" charset="-127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812469" y="654994"/>
            <a:ext cx="9888306" cy="19236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75"/>
              </a:lnSpc>
            </a:pPr>
            <a:r>
              <a:rPr lang="ko-KR" altLang="en-US" sz="6500" spc="-260" dirty="0">
                <a:solidFill>
                  <a:srgbClr val="004CC7"/>
                </a:solidFill>
                <a:ea typeface="Gothic A1 Heavy"/>
              </a:rPr>
              <a:t>솔루션</a:t>
            </a:r>
            <a:endParaRPr lang="en-US" altLang="ko-KR" sz="6500" spc="-260" dirty="0">
              <a:solidFill>
                <a:srgbClr val="004CC7"/>
              </a:solidFill>
              <a:ea typeface="Gothic A1 Heavy"/>
            </a:endParaRPr>
          </a:p>
          <a:p>
            <a:pPr>
              <a:lnSpc>
                <a:spcPts val="7475"/>
              </a:lnSpc>
            </a:pPr>
            <a:r>
              <a:rPr lang="ko-KR" altLang="en-US" sz="6500" spc="-260" dirty="0">
                <a:solidFill>
                  <a:srgbClr val="004CC7"/>
                </a:solidFill>
                <a:ea typeface="Gothic A1 Heavy"/>
              </a:rPr>
              <a:t>개선사항</a:t>
            </a:r>
            <a:endParaRPr lang="en-US" sz="6500" spc="-260" dirty="0">
              <a:solidFill>
                <a:srgbClr val="004CC7"/>
              </a:solidFill>
              <a:ea typeface="Gothic A1 Heavy"/>
            </a:endParaRPr>
          </a:p>
        </p:txBody>
      </p:sp>
      <p:sp>
        <p:nvSpPr>
          <p:cNvPr id="15" name="AutoShape 15"/>
          <p:cNvSpPr/>
          <p:nvPr/>
        </p:nvSpPr>
        <p:spPr>
          <a:xfrm flipV="1">
            <a:off x="3048000" y="1144276"/>
            <a:ext cx="14427531" cy="36824"/>
          </a:xfrm>
          <a:prstGeom prst="line">
            <a:avLst/>
          </a:prstGeom>
          <a:ln w="28575" cap="flat">
            <a:solidFill>
              <a:srgbClr val="004CC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789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C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88195" y="-105834"/>
            <a:ext cx="18464389" cy="4830490"/>
            <a:chOff x="0" y="0"/>
            <a:chExt cx="24619186" cy="6440653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>
              <a:alphaModFix amt="60000"/>
            </a:blip>
            <a:srcRect l="2870" t="29572" r="3585" b="33696"/>
            <a:stretch>
              <a:fillRect/>
            </a:stretch>
          </p:blipFill>
          <p:spPr>
            <a:xfrm>
              <a:off x="0" y="0"/>
              <a:ext cx="24619186" cy="6440653"/>
            </a:xfrm>
            <a:prstGeom prst="rect">
              <a:avLst/>
            </a:prstGeom>
          </p:spPr>
        </p:pic>
      </p:grpSp>
      <p:sp>
        <p:nvSpPr>
          <p:cNvPr id="4" name="TextBox 4"/>
          <p:cNvSpPr txBox="1"/>
          <p:nvPr/>
        </p:nvSpPr>
        <p:spPr>
          <a:xfrm>
            <a:off x="831519" y="8048758"/>
            <a:ext cx="9888306" cy="462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en-US" sz="2400" spc="120">
                <a:solidFill>
                  <a:srgbClr val="FFFFFF"/>
                </a:solidFill>
                <a:ea typeface="Gothic A1 Light Bold"/>
              </a:rPr>
              <a:t>감사합니다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31519" y="8767557"/>
            <a:ext cx="9888306" cy="990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499"/>
              </a:lnSpc>
            </a:pPr>
            <a:r>
              <a:rPr lang="en-US" sz="7499">
                <a:solidFill>
                  <a:srgbClr val="6CE5E8"/>
                </a:solidFill>
                <a:latin typeface="Now Heavy"/>
              </a:rPr>
              <a:t>THANK YOU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711838" y="723456"/>
            <a:ext cx="16864324" cy="8840087"/>
            <a:chOff x="0" y="0"/>
            <a:chExt cx="4441633" cy="232825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441632" cy="2328253"/>
            </a:xfrm>
            <a:custGeom>
              <a:avLst/>
              <a:gdLst/>
              <a:ahLst/>
              <a:cxnLst/>
              <a:rect l="l" t="t" r="r" b="b"/>
              <a:pathLst>
                <a:path w="4441632" h="2328253">
                  <a:moveTo>
                    <a:pt x="0" y="0"/>
                  </a:moveTo>
                  <a:lnTo>
                    <a:pt x="4441632" y="0"/>
                  </a:lnTo>
                  <a:lnTo>
                    <a:pt x="4441632" y="2328253"/>
                  </a:lnTo>
                  <a:lnTo>
                    <a:pt x="0" y="2328253"/>
                  </a:lnTo>
                  <a:close/>
                </a:path>
              </a:pathLst>
            </a:custGeom>
            <a:solidFill>
              <a:srgbClr val="004CC7">
                <a:alpha val="94902"/>
              </a:srgbClr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441633" cy="23758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317853" y="4364665"/>
            <a:ext cx="15652294" cy="19389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/>
            <a:r>
              <a:rPr lang="ko-KR" altLang="en-US" sz="6600" spc="-320" dirty="0">
                <a:solidFill>
                  <a:schemeClr val="bg1"/>
                </a:solidFill>
                <a:latin typeface="Gothic A1 Bold" panose="020B0600000101010101" charset="-127"/>
                <a:ea typeface="Gothic A1 Bold" panose="020B0600000101010101" charset="-127"/>
                <a:cs typeface="Gothic A1 Bold" panose="020B0600000101010101" charset="-127"/>
              </a:rPr>
              <a:t>다음은 고령층</a:t>
            </a:r>
            <a:endParaRPr lang="en-US" altLang="ko-KR" sz="6600" spc="-320" dirty="0">
              <a:solidFill>
                <a:schemeClr val="bg1"/>
              </a:solidFill>
              <a:latin typeface="Gothic A1 Bold" panose="020B0600000101010101" charset="-127"/>
              <a:ea typeface="Gothic A1 Bold" panose="020B0600000101010101" charset="-127"/>
              <a:cs typeface="Gothic A1 Bold" panose="020B0600000101010101" charset="-127"/>
            </a:endParaRPr>
          </a:p>
          <a:p>
            <a:pPr algn="ctr"/>
            <a:r>
              <a:rPr lang="ko-KR" altLang="en-US" sz="6000" spc="-150" dirty="0">
                <a:solidFill>
                  <a:schemeClr val="bg1"/>
                </a:solidFill>
                <a:latin typeface="Gothic A1 Bold" panose="020B0600000101010101" charset="-127"/>
                <a:ea typeface="Gothic A1 Bold" panose="020B0600000101010101" charset="-127"/>
                <a:cs typeface="Gothic A1 Bold" panose="020B0600000101010101" charset="-127"/>
              </a:rPr>
              <a:t>낙상사고 영상입니다</a:t>
            </a:r>
            <a:r>
              <a:rPr lang="en-US" altLang="ko-KR" sz="6000" spc="-150" dirty="0">
                <a:solidFill>
                  <a:schemeClr val="bg1"/>
                </a:solidFill>
                <a:latin typeface="Gothic A1 Bold" panose="020B0600000101010101" charset="-127"/>
                <a:ea typeface="Gothic A1 Bold" panose="020B0600000101010101" charset="-127"/>
                <a:cs typeface="Gothic A1 Bold" panose="020B0600000101010101" charset="-127"/>
              </a:rPr>
              <a:t>.</a:t>
            </a:r>
            <a:endParaRPr lang="en-US" sz="6000" spc="-150" dirty="0">
              <a:solidFill>
                <a:schemeClr val="bg1"/>
              </a:solidFill>
              <a:latin typeface="Gothic A1 Bold" panose="020B0600000101010101" charset="-127"/>
              <a:ea typeface="Gothic A1 Bold" panose="020B0600000101010101" charset="-127"/>
              <a:cs typeface="Gothic A1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21965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711838" y="723456"/>
            <a:ext cx="16864324" cy="8840087"/>
            <a:chOff x="0" y="0"/>
            <a:chExt cx="4441633" cy="232825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441632" cy="2328253"/>
            </a:xfrm>
            <a:custGeom>
              <a:avLst/>
              <a:gdLst/>
              <a:ahLst/>
              <a:cxnLst/>
              <a:rect l="l" t="t" r="r" b="b"/>
              <a:pathLst>
                <a:path w="4441632" h="2328253">
                  <a:moveTo>
                    <a:pt x="0" y="0"/>
                  </a:moveTo>
                  <a:lnTo>
                    <a:pt x="4441632" y="0"/>
                  </a:lnTo>
                  <a:lnTo>
                    <a:pt x="4441632" y="2328253"/>
                  </a:lnTo>
                  <a:lnTo>
                    <a:pt x="0" y="2328253"/>
                  </a:lnTo>
                  <a:close/>
                </a:path>
              </a:pathLst>
            </a:custGeom>
            <a:solidFill>
              <a:srgbClr val="004CC7">
                <a:alpha val="94902"/>
              </a:srgbClr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441633" cy="23758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317853" y="4364665"/>
            <a:ext cx="15652294" cy="2031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/>
            <a:r>
              <a:rPr lang="ko-KR" altLang="en-US" sz="6600" spc="-320" dirty="0">
                <a:solidFill>
                  <a:schemeClr val="bg1"/>
                </a:solidFill>
                <a:latin typeface="Gothic A1 Bold" panose="020B0600000101010101" charset="-127"/>
                <a:ea typeface="Gothic A1 Bold" panose="020B0600000101010101" charset="-127"/>
                <a:cs typeface="Gothic A1 Bold" panose="020B0600000101010101" charset="-127"/>
              </a:rPr>
              <a:t>이렇듯  고령층의 낙상사고는 주변의 도움을 받기 힘들어 매우 위험한 것을 알 수 있습니다</a:t>
            </a:r>
            <a:r>
              <a:rPr lang="en-US" altLang="ko-KR" sz="6600" spc="-320" dirty="0">
                <a:solidFill>
                  <a:schemeClr val="bg1"/>
                </a:solidFill>
                <a:latin typeface="Gothic A1 Bold" panose="020B0600000101010101" charset="-127"/>
                <a:ea typeface="Gothic A1 Bold" panose="020B0600000101010101" charset="-127"/>
                <a:cs typeface="Gothic A1 Bold" panose="020B0600000101010101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709590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12469" y="654994"/>
            <a:ext cx="9888306" cy="9618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475"/>
              </a:lnSpc>
            </a:pPr>
            <a:r>
              <a:rPr lang="ko-KR" altLang="en-US" sz="6500" spc="-260" dirty="0">
                <a:solidFill>
                  <a:srgbClr val="004CC7"/>
                </a:solidFill>
                <a:ea typeface="Gothic A1 Heavy"/>
              </a:rPr>
              <a:t>솔루션 제안 배경</a:t>
            </a:r>
            <a:endParaRPr lang="en-US" sz="6500" spc="-260" dirty="0">
              <a:solidFill>
                <a:srgbClr val="004CC7"/>
              </a:solidFill>
              <a:ea typeface="Gothic A1 Heavy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1080000" y="3240000"/>
            <a:ext cx="3323641" cy="3323641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4CC7"/>
            </a:solidFill>
          </p:spPr>
          <p:txBody>
            <a:bodyPr/>
            <a:lstStyle/>
            <a:p>
              <a:endParaRPr lang="ko-KR" altLang="en-US">
                <a:highlight>
                  <a:srgbClr val="0000FF"/>
                </a:highlight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>
                <a:highlight>
                  <a:srgbClr val="0000FF"/>
                </a:highlight>
              </a:endParaRP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5400000" y="3240000"/>
            <a:ext cx="3323641" cy="3323641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4CC7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9720000" y="3240000"/>
            <a:ext cx="3323641" cy="3323641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4CC7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080000" y="6480000"/>
            <a:ext cx="3240000" cy="2520000"/>
            <a:chOff x="0" y="0"/>
            <a:chExt cx="4431651" cy="3731665"/>
          </a:xfrm>
        </p:grpSpPr>
        <p:sp>
          <p:nvSpPr>
            <p:cNvPr id="13" name="AutoShape 13"/>
            <p:cNvSpPr/>
            <p:nvPr/>
          </p:nvSpPr>
          <p:spPr>
            <a:xfrm>
              <a:off x="0" y="544618"/>
              <a:ext cx="4431651" cy="0"/>
            </a:xfrm>
            <a:prstGeom prst="line">
              <a:avLst/>
            </a:prstGeom>
            <a:ln w="38100" cap="flat">
              <a:solidFill>
                <a:srgbClr val="004CC7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4" name="AutoShape 14"/>
            <p:cNvSpPr/>
            <p:nvPr/>
          </p:nvSpPr>
          <p:spPr>
            <a:xfrm rot="-5376437">
              <a:off x="1916932" y="262849"/>
              <a:ext cx="563550" cy="0"/>
            </a:xfrm>
            <a:prstGeom prst="line">
              <a:avLst/>
            </a:prstGeom>
            <a:ln w="38100" cap="flat">
              <a:solidFill>
                <a:srgbClr val="004CC7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5" name="AutoShape 15"/>
            <p:cNvSpPr/>
            <p:nvPr/>
          </p:nvSpPr>
          <p:spPr>
            <a:xfrm>
              <a:off x="0" y="3693565"/>
              <a:ext cx="4431651" cy="0"/>
            </a:xfrm>
            <a:prstGeom prst="line">
              <a:avLst/>
            </a:prstGeom>
            <a:ln w="38100" cap="flat">
              <a:solidFill>
                <a:srgbClr val="004CC7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5400000" y="6480000"/>
            <a:ext cx="3240000" cy="2520000"/>
            <a:chOff x="0" y="0"/>
            <a:chExt cx="4431651" cy="3731665"/>
          </a:xfrm>
        </p:grpSpPr>
        <p:sp>
          <p:nvSpPr>
            <p:cNvPr id="17" name="AutoShape 17"/>
            <p:cNvSpPr/>
            <p:nvPr/>
          </p:nvSpPr>
          <p:spPr>
            <a:xfrm>
              <a:off x="0" y="544618"/>
              <a:ext cx="4431651" cy="0"/>
            </a:xfrm>
            <a:prstGeom prst="line">
              <a:avLst/>
            </a:prstGeom>
            <a:ln w="38100" cap="flat">
              <a:solidFill>
                <a:srgbClr val="004CC7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8" name="AutoShape 18"/>
            <p:cNvSpPr/>
            <p:nvPr/>
          </p:nvSpPr>
          <p:spPr>
            <a:xfrm rot="-5376437">
              <a:off x="1934051" y="262849"/>
              <a:ext cx="563550" cy="0"/>
            </a:xfrm>
            <a:prstGeom prst="line">
              <a:avLst/>
            </a:prstGeom>
            <a:ln w="38100" cap="flat">
              <a:solidFill>
                <a:srgbClr val="004CC7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9" name="AutoShape 19"/>
            <p:cNvSpPr/>
            <p:nvPr/>
          </p:nvSpPr>
          <p:spPr>
            <a:xfrm>
              <a:off x="0" y="3693565"/>
              <a:ext cx="4431651" cy="0"/>
            </a:xfrm>
            <a:prstGeom prst="line">
              <a:avLst/>
            </a:prstGeom>
            <a:ln w="38100" cap="flat">
              <a:solidFill>
                <a:srgbClr val="004CC7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9720000" y="6480000"/>
            <a:ext cx="3240000" cy="2520000"/>
            <a:chOff x="0" y="0"/>
            <a:chExt cx="4431651" cy="3731665"/>
          </a:xfrm>
        </p:grpSpPr>
        <p:sp>
          <p:nvSpPr>
            <p:cNvPr id="21" name="AutoShape 21"/>
            <p:cNvSpPr/>
            <p:nvPr/>
          </p:nvSpPr>
          <p:spPr>
            <a:xfrm>
              <a:off x="0" y="544618"/>
              <a:ext cx="4431651" cy="0"/>
            </a:xfrm>
            <a:prstGeom prst="line">
              <a:avLst/>
            </a:prstGeom>
            <a:ln w="38100" cap="flat">
              <a:solidFill>
                <a:srgbClr val="004CC7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2" name="AutoShape 22"/>
            <p:cNvSpPr/>
            <p:nvPr/>
          </p:nvSpPr>
          <p:spPr>
            <a:xfrm rot="-5376437">
              <a:off x="1934051" y="262849"/>
              <a:ext cx="563550" cy="0"/>
            </a:xfrm>
            <a:prstGeom prst="line">
              <a:avLst/>
            </a:prstGeom>
            <a:ln w="38100" cap="flat">
              <a:solidFill>
                <a:srgbClr val="004CC7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3" name="AutoShape 23"/>
            <p:cNvSpPr/>
            <p:nvPr/>
          </p:nvSpPr>
          <p:spPr>
            <a:xfrm>
              <a:off x="0" y="3693565"/>
              <a:ext cx="4431651" cy="0"/>
            </a:xfrm>
            <a:prstGeom prst="line">
              <a:avLst/>
            </a:prstGeom>
            <a:ln w="38100" cap="flat">
              <a:solidFill>
                <a:srgbClr val="004CC7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24" name="AutoShape 24"/>
          <p:cNvSpPr/>
          <p:nvPr/>
        </p:nvSpPr>
        <p:spPr>
          <a:xfrm>
            <a:off x="6781801" y="1104913"/>
            <a:ext cx="10693730" cy="39363"/>
          </a:xfrm>
          <a:prstGeom prst="line">
            <a:avLst/>
          </a:prstGeom>
          <a:ln w="28575" cap="flat">
            <a:solidFill>
              <a:srgbClr val="004CC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5" name="TextBox 25"/>
          <p:cNvSpPr txBox="1"/>
          <p:nvPr/>
        </p:nvSpPr>
        <p:spPr>
          <a:xfrm>
            <a:off x="1080000" y="4500000"/>
            <a:ext cx="3323738" cy="8577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</a:pPr>
            <a:r>
              <a:rPr lang="ko-KR" altLang="en-US" sz="2800" spc="-70" dirty="0">
                <a:solidFill>
                  <a:srgbClr val="FFFFFF"/>
                </a:solidFill>
                <a:ea typeface="Gothic A1 Bold"/>
              </a:rPr>
              <a:t>고령화 사회에  </a:t>
            </a:r>
            <a:endParaRPr lang="en-US" altLang="ko-KR" sz="2800" spc="-70" dirty="0">
              <a:solidFill>
                <a:srgbClr val="FFFFFF"/>
              </a:solidFill>
              <a:ea typeface="Gothic A1 Bold"/>
            </a:endParaRPr>
          </a:p>
          <a:p>
            <a:pPr algn="ctr">
              <a:lnSpc>
                <a:spcPts val="3360"/>
              </a:lnSpc>
            </a:pPr>
            <a:r>
              <a:rPr lang="ko-KR" altLang="en-US" sz="2800" spc="-70" dirty="0">
                <a:solidFill>
                  <a:srgbClr val="FFFFFF"/>
                </a:solidFill>
                <a:ea typeface="Gothic A1 Bold"/>
              </a:rPr>
              <a:t>직면한 대한민국</a:t>
            </a:r>
            <a:endParaRPr lang="en-US" sz="2800" spc="-70" dirty="0">
              <a:solidFill>
                <a:srgbClr val="FFFFFF"/>
              </a:solidFill>
              <a:ea typeface="Gothic A1 Bold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1089733" y="7200000"/>
            <a:ext cx="3240000" cy="16094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</a:pPr>
            <a:endParaRPr lang="en-US" altLang="ko-KR" sz="2500" spc="-70" dirty="0">
              <a:ea typeface="Gothic A1 Bold"/>
            </a:endParaRPr>
          </a:p>
          <a:p>
            <a:pPr algn="ctr">
              <a:lnSpc>
                <a:spcPts val="3360"/>
              </a:lnSpc>
            </a:pPr>
            <a:r>
              <a:rPr lang="en-US" altLang="ko-KR" sz="2500" spc="-70" dirty="0">
                <a:latin typeface="Gothic A1 Bold" panose="020B0600000101010101" charset="-127"/>
                <a:ea typeface="Gothic A1 Bold" panose="020B0600000101010101" charset="-127"/>
                <a:cs typeface="Gothic A1 Bold" panose="020B0600000101010101" charset="-127"/>
              </a:rPr>
              <a:t>2025</a:t>
            </a:r>
            <a:r>
              <a:rPr lang="ko-KR" altLang="en-US" sz="2500" spc="-70" dirty="0">
                <a:latin typeface="Gothic A1 Bold" panose="020B0600000101010101" charset="-127"/>
                <a:ea typeface="Gothic A1 Bold" panose="020B0600000101010101" charset="-127"/>
                <a:cs typeface="Gothic A1 Bold" panose="020B0600000101010101" charset="-127"/>
              </a:rPr>
              <a:t>년 </a:t>
            </a:r>
            <a:endParaRPr lang="en-US" altLang="ko-KR" sz="2500" spc="-70" dirty="0">
              <a:latin typeface="Gothic A1 Bold" panose="020B0600000101010101" charset="-127"/>
              <a:ea typeface="Gothic A1 Bold" panose="020B0600000101010101" charset="-127"/>
              <a:cs typeface="Gothic A1 Bold" panose="020B0600000101010101" charset="-127"/>
            </a:endParaRPr>
          </a:p>
          <a:p>
            <a:pPr algn="ctr">
              <a:lnSpc>
                <a:spcPts val="3360"/>
              </a:lnSpc>
            </a:pPr>
            <a:r>
              <a:rPr lang="ko-KR" altLang="en-US" sz="2500" spc="-70" dirty="0">
                <a:latin typeface="Gothic A1 Bold" panose="020B0600000101010101" charset="-127"/>
                <a:ea typeface="Gothic A1 Bold" panose="020B0600000101010101" charset="-127"/>
                <a:cs typeface="Gothic A1 Bold" panose="020B0600000101010101" charset="-127"/>
              </a:rPr>
              <a:t>초고령사회 진입 </a:t>
            </a:r>
            <a:endParaRPr lang="en-US" altLang="ko-KR" sz="2500" spc="-70" dirty="0">
              <a:latin typeface="Gothic A1 Bold" panose="020B0600000101010101" charset="-127"/>
              <a:ea typeface="Gothic A1 Bold" panose="020B0600000101010101" charset="-127"/>
              <a:cs typeface="Gothic A1 Bold" panose="020B0600000101010101" charset="-127"/>
            </a:endParaRPr>
          </a:p>
          <a:p>
            <a:pPr marL="0" lvl="0" indent="0" algn="ctr">
              <a:lnSpc>
                <a:spcPts val="2520"/>
              </a:lnSpc>
            </a:pPr>
            <a:endParaRPr lang="en-US" sz="1800" spc="-45" dirty="0">
              <a:solidFill>
                <a:srgbClr val="000D64"/>
              </a:solidFill>
              <a:ea typeface="Gothic A1 Light Bold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5400000" y="4500000"/>
            <a:ext cx="3323738" cy="8577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</a:pPr>
            <a:r>
              <a:rPr lang="ko-KR" altLang="en-US" sz="2800" spc="-70" dirty="0">
                <a:solidFill>
                  <a:srgbClr val="FFFFFF"/>
                </a:solidFill>
                <a:ea typeface="Gothic A1 Bold"/>
              </a:rPr>
              <a:t>고령층 사고 데이터</a:t>
            </a:r>
            <a:endParaRPr lang="en-US" altLang="ko-KR" sz="2800" spc="-70" dirty="0">
              <a:solidFill>
                <a:srgbClr val="FFFFFF"/>
              </a:solidFill>
              <a:ea typeface="Gothic A1 Bold"/>
            </a:endParaRPr>
          </a:p>
          <a:p>
            <a:pPr algn="ctr">
              <a:lnSpc>
                <a:spcPts val="3360"/>
              </a:lnSpc>
            </a:pPr>
            <a:r>
              <a:rPr lang="ko-KR" altLang="en-US" sz="2800" spc="-70" dirty="0">
                <a:solidFill>
                  <a:srgbClr val="FFFFFF"/>
                </a:solidFill>
                <a:ea typeface="Gothic A1 Bold"/>
              </a:rPr>
              <a:t>급증</a:t>
            </a:r>
            <a:endParaRPr lang="en-US" altLang="ko-KR" sz="2800" spc="-70" dirty="0">
              <a:solidFill>
                <a:srgbClr val="FFFFFF"/>
              </a:solidFill>
              <a:ea typeface="Gothic A1 Bold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5501580" y="7200000"/>
            <a:ext cx="3240000" cy="16331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</a:pPr>
            <a:endParaRPr lang="en-US" altLang="ko-KR" sz="2500" spc="-70" dirty="0">
              <a:ea typeface="Gothic A1 Bold"/>
            </a:endParaRPr>
          </a:p>
          <a:p>
            <a:pPr algn="ctr">
              <a:lnSpc>
                <a:spcPts val="3360"/>
              </a:lnSpc>
            </a:pPr>
            <a:r>
              <a:rPr lang="en-US" altLang="ko-KR" sz="2500" spc="-70" dirty="0">
                <a:latin typeface="Gothic A1 Bold" panose="020B0600000101010101" charset="-127"/>
                <a:ea typeface="Gothic A1 Bold" panose="020B0600000101010101" charset="-127"/>
                <a:cs typeface="Gothic A1 Bold" panose="020B0600000101010101" charset="-127"/>
              </a:rPr>
              <a:t>2013</a:t>
            </a:r>
            <a:r>
              <a:rPr lang="ko-KR" altLang="en-US" sz="2500" spc="-70" dirty="0">
                <a:latin typeface="Gothic A1 Bold" panose="020B0600000101010101" charset="-127"/>
                <a:ea typeface="Gothic A1 Bold" panose="020B0600000101010101" charset="-127"/>
                <a:cs typeface="Gothic A1 Bold" panose="020B0600000101010101" charset="-127"/>
              </a:rPr>
              <a:t>년 대비</a:t>
            </a:r>
            <a:endParaRPr lang="en-US" altLang="ko-KR" sz="2500" spc="-70" dirty="0">
              <a:latin typeface="Gothic A1 Bold" panose="020B0600000101010101" charset="-127"/>
              <a:ea typeface="Gothic A1 Bold" panose="020B0600000101010101" charset="-127"/>
              <a:cs typeface="Gothic A1 Bold" panose="020B0600000101010101" charset="-127"/>
            </a:endParaRPr>
          </a:p>
          <a:p>
            <a:pPr algn="ctr">
              <a:lnSpc>
                <a:spcPts val="3360"/>
              </a:lnSpc>
            </a:pPr>
            <a:r>
              <a:rPr lang="ko-KR" altLang="en-US" sz="2500" spc="-70" dirty="0">
                <a:latin typeface="Gothic A1 Bold" panose="020B0600000101010101" charset="-127"/>
                <a:ea typeface="Gothic A1 Bold" panose="020B0600000101010101" charset="-127"/>
                <a:cs typeface="Gothic A1 Bold" panose="020B0600000101010101" charset="-127"/>
              </a:rPr>
              <a:t>약 </a:t>
            </a:r>
            <a:r>
              <a:rPr lang="en-US" altLang="ko-KR" sz="2500" spc="-70" dirty="0">
                <a:latin typeface="Gothic A1 Bold" panose="020B0600000101010101" charset="-127"/>
                <a:ea typeface="Gothic A1 Bold" panose="020B0600000101010101" charset="-127"/>
                <a:cs typeface="Gothic A1 Bold" panose="020B0600000101010101" charset="-127"/>
              </a:rPr>
              <a:t>2</a:t>
            </a:r>
            <a:r>
              <a:rPr lang="ko-KR" altLang="en-US" sz="2500" spc="-70" dirty="0">
                <a:latin typeface="Gothic A1 Bold" panose="020B0600000101010101" charset="-127"/>
                <a:ea typeface="Gothic A1 Bold" panose="020B0600000101010101" charset="-127"/>
                <a:cs typeface="Gothic A1 Bold" panose="020B0600000101010101" charset="-127"/>
              </a:rPr>
              <a:t>배 증가</a:t>
            </a:r>
            <a:endParaRPr lang="en-US" altLang="ko-KR" sz="2500" spc="-70" dirty="0">
              <a:latin typeface="Gothic A1 Bold" panose="020B0600000101010101" charset="-127"/>
              <a:ea typeface="Gothic A1 Bold" panose="020B0600000101010101" charset="-127"/>
              <a:cs typeface="Gothic A1 Bold" panose="020B0600000101010101" charset="-127"/>
            </a:endParaRPr>
          </a:p>
          <a:p>
            <a:pPr marL="0" lvl="0" indent="0" algn="ctr">
              <a:lnSpc>
                <a:spcPts val="2520"/>
              </a:lnSpc>
            </a:pPr>
            <a:endParaRPr lang="en-US" sz="2500" spc="-45" dirty="0">
              <a:solidFill>
                <a:srgbClr val="000D64"/>
              </a:solidFill>
              <a:ea typeface="Gothic A1 Light Bold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9720000" y="4500000"/>
            <a:ext cx="3323738" cy="8577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</a:pPr>
            <a:r>
              <a:rPr lang="ko-KR" altLang="en-US" sz="2800" spc="-70" dirty="0">
                <a:solidFill>
                  <a:srgbClr val="FFFFFF"/>
                </a:solidFill>
                <a:ea typeface="Gothic A1 Bold"/>
              </a:rPr>
              <a:t>높은 낙상사고</a:t>
            </a:r>
            <a:endParaRPr lang="en-US" altLang="ko-KR" sz="2800" spc="-70" dirty="0">
              <a:solidFill>
                <a:srgbClr val="FFFFFF"/>
              </a:solidFill>
              <a:ea typeface="Gothic A1 Bold"/>
            </a:endParaRPr>
          </a:p>
          <a:p>
            <a:pPr algn="ctr">
              <a:lnSpc>
                <a:spcPts val="3360"/>
              </a:lnSpc>
            </a:pPr>
            <a:r>
              <a:rPr lang="ko-KR" altLang="en-US" sz="2800" spc="-70" dirty="0">
                <a:solidFill>
                  <a:srgbClr val="FFFFFF"/>
                </a:solidFill>
                <a:ea typeface="Gothic A1 Bold"/>
              </a:rPr>
              <a:t>비율</a:t>
            </a:r>
            <a:endParaRPr lang="en-US" altLang="ko-KR" sz="2800" spc="-70" dirty="0">
              <a:solidFill>
                <a:srgbClr val="FFFFFF"/>
              </a:solidFill>
              <a:ea typeface="Gothic A1 Bold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9720000" y="7200000"/>
            <a:ext cx="3323738" cy="16331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</a:pPr>
            <a:endParaRPr lang="en-US" altLang="ko-KR" sz="2500" spc="-70" dirty="0">
              <a:latin typeface="Gothic A1 Bold" panose="020B0600000101010101" charset="-127"/>
              <a:ea typeface="Gothic A1 Bold" panose="020B0600000101010101" charset="-127"/>
              <a:cs typeface="Gothic A1 Bold" panose="020B0600000101010101" charset="-127"/>
            </a:endParaRPr>
          </a:p>
          <a:p>
            <a:pPr algn="ctr">
              <a:lnSpc>
                <a:spcPts val="3360"/>
              </a:lnSpc>
            </a:pPr>
            <a:r>
              <a:rPr lang="ko-KR" altLang="en-US" sz="2500" spc="-70" dirty="0">
                <a:latin typeface="Gothic A1 Bold" panose="020B0600000101010101" charset="-127"/>
                <a:ea typeface="Gothic A1 Bold" panose="020B0600000101010101" charset="-127"/>
                <a:cs typeface="Gothic A1 Bold" panose="020B0600000101010101" charset="-127"/>
              </a:rPr>
              <a:t>고령자 안전사고 중 낙상사고</a:t>
            </a:r>
            <a:r>
              <a:rPr lang="en-US" altLang="ko-KR" sz="2500" spc="-70" dirty="0">
                <a:latin typeface="Gothic A1 Bold" panose="020B0600000101010101" charset="-127"/>
                <a:ea typeface="Gothic A1 Bold" panose="020B0600000101010101" charset="-127"/>
                <a:cs typeface="Gothic A1 Bold" panose="020B0600000101010101" charset="-127"/>
              </a:rPr>
              <a:t> </a:t>
            </a:r>
            <a:r>
              <a:rPr lang="ko-KR" altLang="en-US" sz="2500" spc="-70" dirty="0">
                <a:latin typeface="Gothic A1 Bold" panose="020B0600000101010101" charset="-127"/>
                <a:ea typeface="Gothic A1 Bold" panose="020B0600000101010101" charset="-127"/>
                <a:cs typeface="Gothic A1 Bold" panose="020B0600000101010101" charset="-127"/>
              </a:rPr>
              <a:t> 매년 </a:t>
            </a:r>
            <a:r>
              <a:rPr lang="en-US" altLang="ko-KR" sz="2500" spc="-70" dirty="0">
                <a:latin typeface="Gothic A1 Bold" panose="020B0600000101010101" charset="-127"/>
                <a:ea typeface="Gothic A1 Bold" panose="020B0600000101010101" charset="-127"/>
                <a:cs typeface="Gothic A1 Bold" panose="020B0600000101010101" charset="-127"/>
              </a:rPr>
              <a:t>60%  </a:t>
            </a:r>
          </a:p>
          <a:p>
            <a:pPr marL="0" lvl="0" indent="0" algn="ctr">
              <a:lnSpc>
                <a:spcPts val="2520"/>
              </a:lnSpc>
            </a:pPr>
            <a:endParaRPr lang="en-US" sz="2500" spc="-45" dirty="0">
              <a:solidFill>
                <a:srgbClr val="000D64"/>
              </a:solidFill>
              <a:ea typeface="Gothic A1 Light Bold"/>
            </a:endParaRPr>
          </a:p>
        </p:txBody>
      </p:sp>
      <p:grpSp>
        <p:nvGrpSpPr>
          <p:cNvPr id="49" name="Group 9">
            <a:extLst>
              <a:ext uri="{FF2B5EF4-FFF2-40B4-BE49-F238E27FC236}">
                <a16:creationId xmlns:a16="http://schemas.microsoft.com/office/drawing/2014/main" id="{959B518B-A252-22F0-324F-4288A4035D17}"/>
              </a:ext>
            </a:extLst>
          </p:cNvPr>
          <p:cNvGrpSpPr/>
          <p:nvPr/>
        </p:nvGrpSpPr>
        <p:grpSpPr>
          <a:xfrm>
            <a:off x="14040000" y="3240000"/>
            <a:ext cx="3323641" cy="3323641"/>
            <a:chOff x="0" y="0"/>
            <a:chExt cx="812800" cy="812800"/>
          </a:xfrm>
        </p:grpSpPr>
        <p:sp>
          <p:nvSpPr>
            <p:cNvPr id="50" name="Freeform 10">
              <a:extLst>
                <a:ext uri="{FF2B5EF4-FFF2-40B4-BE49-F238E27FC236}">
                  <a16:creationId xmlns:a16="http://schemas.microsoft.com/office/drawing/2014/main" id="{1BF006D9-076B-E53A-7CD5-A53F57B3171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4CC7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1" name="TextBox 11">
              <a:extLst>
                <a:ext uri="{FF2B5EF4-FFF2-40B4-BE49-F238E27FC236}">
                  <a16:creationId xmlns:a16="http://schemas.microsoft.com/office/drawing/2014/main" id="{9A309570-3491-5805-FC21-688EFD717486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52" name="Group 20">
            <a:extLst>
              <a:ext uri="{FF2B5EF4-FFF2-40B4-BE49-F238E27FC236}">
                <a16:creationId xmlns:a16="http://schemas.microsoft.com/office/drawing/2014/main" id="{1ADB6CB6-BB3D-F02D-A54B-94A6EC87436F}"/>
              </a:ext>
            </a:extLst>
          </p:cNvPr>
          <p:cNvGrpSpPr/>
          <p:nvPr/>
        </p:nvGrpSpPr>
        <p:grpSpPr>
          <a:xfrm>
            <a:off x="14040000" y="6480000"/>
            <a:ext cx="3240000" cy="2520000"/>
            <a:chOff x="0" y="0"/>
            <a:chExt cx="4431651" cy="3731665"/>
          </a:xfrm>
        </p:grpSpPr>
        <p:sp>
          <p:nvSpPr>
            <p:cNvPr id="53" name="AutoShape 21">
              <a:extLst>
                <a:ext uri="{FF2B5EF4-FFF2-40B4-BE49-F238E27FC236}">
                  <a16:creationId xmlns:a16="http://schemas.microsoft.com/office/drawing/2014/main" id="{E8D4A4AC-50F9-F4D0-A34D-7A7A804C6826}"/>
                </a:ext>
              </a:extLst>
            </p:cNvPr>
            <p:cNvSpPr/>
            <p:nvPr/>
          </p:nvSpPr>
          <p:spPr>
            <a:xfrm>
              <a:off x="0" y="544618"/>
              <a:ext cx="4431651" cy="0"/>
            </a:xfrm>
            <a:prstGeom prst="line">
              <a:avLst/>
            </a:prstGeom>
            <a:ln w="38100" cap="flat">
              <a:solidFill>
                <a:srgbClr val="004CC7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4" name="AutoShape 22">
              <a:extLst>
                <a:ext uri="{FF2B5EF4-FFF2-40B4-BE49-F238E27FC236}">
                  <a16:creationId xmlns:a16="http://schemas.microsoft.com/office/drawing/2014/main" id="{78EA153E-67A5-BA37-10C6-64E70A531E05}"/>
                </a:ext>
              </a:extLst>
            </p:cNvPr>
            <p:cNvSpPr/>
            <p:nvPr/>
          </p:nvSpPr>
          <p:spPr>
            <a:xfrm rot="-5376437">
              <a:off x="1934051" y="262849"/>
              <a:ext cx="563550" cy="0"/>
            </a:xfrm>
            <a:prstGeom prst="line">
              <a:avLst/>
            </a:prstGeom>
            <a:ln w="38100" cap="flat">
              <a:solidFill>
                <a:srgbClr val="004CC7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5" name="AutoShape 23">
              <a:extLst>
                <a:ext uri="{FF2B5EF4-FFF2-40B4-BE49-F238E27FC236}">
                  <a16:creationId xmlns:a16="http://schemas.microsoft.com/office/drawing/2014/main" id="{C7A5E5E3-5149-4079-0DA1-8FE9D64222C8}"/>
                </a:ext>
              </a:extLst>
            </p:cNvPr>
            <p:cNvSpPr/>
            <p:nvPr/>
          </p:nvSpPr>
          <p:spPr>
            <a:xfrm>
              <a:off x="0" y="3693565"/>
              <a:ext cx="4431651" cy="0"/>
            </a:xfrm>
            <a:prstGeom prst="line">
              <a:avLst/>
            </a:prstGeom>
            <a:ln w="38100" cap="flat">
              <a:solidFill>
                <a:srgbClr val="004CC7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56" name="TextBox 29">
            <a:extLst>
              <a:ext uri="{FF2B5EF4-FFF2-40B4-BE49-F238E27FC236}">
                <a16:creationId xmlns:a16="http://schemas.microsoft.com/office/drawing/2014/main" id="{0BEDCCBE-7D01-DFEE-955E-E2128B0DB458}"/>
              </a:ext>
            </a:extLst>
          </p:cNvPr>
          <p:cNvSpPr txBox="1"/>
          <p:nvPr/>
        </p:nvSpPr>
        <p:spPr>
          <a:xfrm>
            <a:off x="14040000" y="0"/>
            <a:ext cx="3323738" cy="8577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</a:pPr>
            <a:r>
              <a:rPr lang="ko-KR" altLang="en-US" sz="2800" spc="-70" dirty="0">
                <a:solidFill>
                  <a:srgbClr val="FFFFFF"/>
                </a:solidFill>
                <a:ea typeface="Gothic A1 Bold"/>
              </a:rPr>
              <a:t>높은 낙상사고</a:t>
            </a:r>
            <a:endParaRPr lang="en-US" altLang="ko-KR" sz="2800" spc="-70" dirty="0">
              <a:solidFill>
                <a:srgbClr val="FFFFFF"/>
              </a:solidFill>
              <a:ea typeface="Gothic A1 Bold"/>
            </a:endParaRPr>
          </a:p>
          <a:p>
            <a:pPr algn="ctr">
              <a:lnSpc>
                <a:spcPts val="3360"/>
              </a:lnSpc>
            </a:pPr>
            <a:r>
              <a:rPr lang="ko-KR" altLang="en-US" sz="2800" spc="-70" dirty="0">
                <a:solidFill>
                  <a:srgbClr val="FFFFFF"/>
                </a:solidFill>
                <a:ea typeface="Gothic A1 Bold"/>
              </a:rPr>
              <a:t>비율</a:t>
            </a:r>
            <a:endParaRPr lang="en-US" altLang="ko-KR" sz="2800" spc="-70" dirty="0">
              <a:solidFill>
                <a:srgbClr val="FFFFFF"/>
              </a:solidFill>
              <a:ea typeface="Gothic A1 Bold"/>
            </a:endParaRPr>
          </a:p>
        </p:txBody>
      </p:sp>
      <p:sp>
        <p:nvSpPr>
          <p:cNvPr id="57" name="TextBox 30">
            <a:extLst>
              <a:ext uri="{FF2B5EF4-FFF2-40B4-BE49-F238E27FC236}">
                <a16:creationId xmlns:a16="http://schemas.microsoft.com/office/drawing/2014/main" id="{86C88E52-A52D-7C1E-5B17-D96902A64125}"/>
              </a:ext>
            </a:extLst>
          </p:cNvPr>
          <p:cNvSpPr txBox="1"/>
          <p:nvPr/>
        </p:nvSpPr>
        <p:spPr>
          <a:xfrm>
            <a:off x="14040000" y="7200000"/>
            <a:ext cx="3323738" cy="16331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</a:pPr>
            <a:endParaRPr lang="en-US" altLang="ko-KR" sz="2500" spc="-70" dirty="0">
              <a:latin typeface="Gothic A1 Bold" panose="020B0600000101010101" charset="-127"/>
              <a:ea typeface="Gothic A1 Bold" panose="020B0600000101010101" charset="-127"/>
              <a:cs typeface="Gothic A1 Bold" panose="020B0600000101010101" charset="-127"/>
            </a:endParaRPr>
          </a:p>
          <a:p>
            <a:pPr algn="ctr">
              <a:lnSpc>
                <a:spcPts val="3360"/>
              </a:lnSpc>
            </a:pPr>
            <a:r>
              <a:rPr lang="en-US" altLang="ko-KR" sz="2500" spc="-70" dirty="0">
                <a:latin typeface="Gothic A1 Bold" panose="020B0600000101010101" charset="-127"/>
                <a:ea typeface="Gothic A1 Bold" panose="020B0600000101010101" charset="-127"/>
                <a:cs typeface="Gothic A1 Bold" panose="020B0600000101010101" charset="-127"/>
              </a:rPr>
              <a:t>2000</a:t>
            </a:r>
            <a:r>
              <a:rPr lang="ko-KR" altLang="en-US" sz="2500" spc="-70" dirty="0">
                <a:latin typeface="Gothic A1 Bold" panose="020B0600000101010101" charset="-127"/>
                <a:ea typeface="Gothic A1 Bold" panose="020B0600000101010101" charset="-127"/>
                <a:cs typeface="Gothic A1 Bold" panose="020B0600000101010101" charset="-127"/>
              </a:rPr>
              <a:t>년 이후 </a:t>
            </a:r>
            <a:endParaRPr lang="en-US" altLang="ko-KR" sz="2500" spc="-70" dirty="0">
              <a:latin typeface="Gothic A1 Bold" panose="020B0600000101010101" charset="-127"/>
              <a:ea typeface="Gothic A1 Bold" panose="020B0600000101010101" charset="-127"/>
              <a:cs typeface="Gothic A1 Bold" panose="020B0600000101010101" charset="-127"/>
            </a:endParaRPr>
          </a:p>
          <a:p>
            <a:pPr algn="ctr">
              <a:lnSpc>
                <a:spcPts val="3360"/>
              </a:lnSpc>
            </a:pPr>
            <a:r>
              <a:rPr lang="ko-KR" altLang="en-US" sz="2500" spc="-70" dirty="0">
                <a:latin typeface="Gothic A1 Bold" panose="020B0600000101010101" charset="-127"/>
                <a:ea typeface="Gothic A1 Bold" panose="020B0600000101010101" charset="-127"/>
                <a:cs typeface="Gothic A1 Bold" panose="020B0600000101010101" charset="-127"/>
              </a:rPr>
              <a:t>꾸준한 상승</a:t>
            </a:r>
            <a:r>
              <a:rPr lang="en-US" altLang="ko-KR" sz="2500" spc="-70" dirty="0">
                <a:latin typeface="Gothic A1 Bold" panose="020B0600000101010101" charset="-127"/>
                <a:ea typeface="Gothic A1 Bold" panose="020B0600000101010101" charset="-127"/>
                <a:cs typeface="Gothic A1 Bold" panose="020B0600000101010101" charset="-127"/>
              </a:rPr>
              <a:t>  </a:t>
            </a:r>
          </a:p>
          <a:p>
            <a:pPr marL="0" lvl="0" indent="0" algn="ctr">
              <a:lnSpc>
                <a:spcPts val="2520"/>
              </a:lnSpc>
            </a:pPr>
            <a:endParaRPr lang="en-US" sz="2500" spc="-45" dirty="0">
              <a:solidFill>
                <a:srgbClr val="000D64"/>
              </a:solidFill>
              <a:ea typeface="Gothic A1 Light Bold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2A5B6730-B9E6-ACA2-F3F4-EB720D51954D}"/>
              </a:ext>
            </a:extLst>
          </p:cNvPr>
          <p:cNvSpPr txBox="1"/>
          <p:nvPr/>
        </p:nvSpPr>
        <p:spPr>
          <a:xfrm>
            <a:off x="14220000" y="4500000"/>
            <a:ext cx="2895600" cy="9250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3360"/>
              </a:lnSpc>
            </a:pPr>
            <a:r>
              <a:rPr lang="ko-KR" altLang="en-US" sz="2800" spc="-70" dirty="0">
                <a:solidFill>
                  <a:srgbClr val="FFFFFF"/>
                </a:solidFill>
                <a:latin typeface="Gothic A1 Bold" panose="020B0600000101010101" charset="-127"/>
                <a:ea typeface="Gothic A1 Bold" panose="020B0600000101010101" charset="-127"/>
                <a:cs typeface="Gothic A1 Bold" panose="020B0600000101010101" charset="-127"/>
              </a:rPr>
              <a:t>증가 하는 </a:t>
            </a:r>
            <a:endParaRPr lang="en-US" altLang="ko-KR" sz="2800" spc="-70" dirty="0">
              <a:solidFill>
                <a:srgbClr val="FFFFFF"/>
              </a:solidFill>
              <a:latin typeface="Gothic A1 Bold" panose="020B0600000101010101" charset="-127"/>
              <a:ea typeface="Gothic A1 Bold" panose="020B0600000101010101" charset="-127"/>
              <a:cs typeface="Gothic A1 Bold" panose="020B0600000101010101" charset="-127"/>
            </a:endParaRPr>
          </a:p>
          <a:p>
            <a:pPr algn="ctr">
              <a:lnSpc>
                <a:spcPts val="3360"/>
              </a:lnSpc>
            </a:pPr>
            <a:r>
              <a:rPr lang="ko-KR" altLang="en-US" sz="2800" spc="-70" dirty="0">
                <a:solidFill>
                  <a:srgbClr val="FFFFFF"/>
                </a:solidFill>
                <a:latin typeface="Gothic A1 Bold" panose="020B0600000101010101" charset="-127"/>
                <a:ea typeface="Gothic A1 Bold" panose="020B0600000101010101" charset="-127"/>
                <a:cs typeface="Gothic A1 Bold" panose="020B0600000101010101" charset="-127"/>
              </a:rPr>
              <a:t>독거노인 비율</a:t>
            </a:r>
            <a:endParaRPr lang="en-US" altLang="ko-KR" sz="2800" spc="-70" dirty="0">
              <a:solidFill>
                <a:srgbClr val="FFFFFF"/>
              </a:solidFill>
              <a:latin typeface="Gothic A1 Bold" panose="020B0600000101010101" charset="-127"/>
              <a:ea typeface="Gothic A1 Bold" panose="020B0600000101010101" charset="-127"/>
              <a:cs typeface="Gothic A1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902388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9973D586-08F8-6179-581E-C063E7269C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64001" y="2324100"/>
            <a:ext cx="11159999" cy="6696001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812469" y="654994"/>
            <a:ext cx="9888306" cy="2885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75"/>
              </a:lnSpc>
            </a:pPr>
            <a:r>
              <a:rPr lang="en-US" altLang="ko-KR" sz="6500" b="1" spc="-260" dirty="0">
                <a:solidFill>
                  <a:srgbClr val="004CC7"/>
                </a:solidFill>
                <a:latin typeface="Gothic A1 Bold" panose="020B0600000101010101" charset="-127"/>
                <a:ea typeface="Gothic A1 Bold" panose="020B0600000101010101" charset="-127"/>
                <a:cs typeface="Gothic A1 Bold" panose="020B0600000101010101" charset="-127"/>
              </a:rPr>
              <a:t>2025</a:t>
            </a:r>
            <a:r>
              <a:rPr lang="ko-KR" altLang="en-US" sz="6500" b="1" spc="-260" dirty="0">
                <a:solidFill>
                  <a:srgbClr val="004CC7"/>
                </a:solidFill>
                <a:latin typeface="Gothic A1 Bold" panose="020B0600000101010101" charset="-127"/>
                <a:ea typeface="Gothic A1 Bold" panose="020B0600000101010101" charset="-127"/>
                <a:cs typeface="Gothic A1 Bold" panose="020B0600000101010101" charset="-127"/>
              </a:rPr>
              <a:t>년 </a:t>
            </a:r>
            <a:endParaRPr lang="en-US" altLang="ko-KR" sz="6500" b="1" spc="-260" dirty="0">
              <a:solidFill>
                <a:srgbClr val="004CC7"/>
              </a:solidFill>
              <a:latin typeface="Gothic A1 Bold" panose="020B0600000101010101" charset="-127"/>
              <a:ea typeface="Gothic A1 Bold" panose="020B0600000101010101" charset="-127"/>
              <a:cs typeface="Gothic A1 Bold" panose="020B0600000101010101" charset="-127"/>
            </a:endParaRPr>
          </a:p>
          <a:p>
            <a:pPr marL="0" lvl="0" indent="0" algn="l">
              <a:lnSpc>
                <a:spcPts val="7475"/>
              </a:lnSpc>
            </a:pPr>
            <a:r>
              <a:rPr lang="ko-KR" altLang="en-US" sz="6500" b="1" spc="-260" dirty="0">
                <a:solidFill>
                  <a:srgbClr val="004CC7"/>
                </a:solidFill>
                <a:ea typeface="Gothic A1 Bold"/>
              </a:rPr>
              <a:t>초고령사회</a:t>
            </a:r>
            <a:endParaRPr lang="en-US" altLang="ko-KR" sz="6500" b="1" spc="-260" dirty="0">
              <a:solidFill>
                <a:srgbClr val="004CC7"/>
              </a:solidFill>
              <a:ea typeface="Gothic A1 Bold"/>
            </a:endParaRPr>
          </a:p>
          <a:p>
            <a:pPr marL="0" lvl="0" indent="0" algn="l">
              <a:lnSpc>
                <a:spcPts val="7475"/>
              </a:lnSpc>
            </a:pPr>
            <a:r>
              <a:rPr lang="ko-KR" altLang="en-US" sz="6500" b="1" spc="-260" dirty="0">
                <a:solidFill>
                  <a:srgbClr val="004CC7"/>
                </a:solidFill>
                <a:ea typeface="Gothic A1 Bold"/>
              </a:rPr>
              <a:t>대한민국</a:t>
            </a:r>
            <a:endParaRPr lang="en-US" altLang="ko-KR" sz="6500" b="1" spc="-260" dirty="0">
              <a:solidFill>
                <a:srgbClr val="004CC7"/>
              </a:solidFill>
              <a:ea typeface="Gothic A1 Bold"/>
            </a:endParaRPr>
          </a:p>
        </p:txBody>
      </p:sp>
      <p:sp>
        <p:nvSpPr>
          <p:cNvPr id="4" name="AutoShape 4"/>
          <p:cNvSpPr/>
          <p:nvPr/>
        </p:nvSpPr>
        <p:spPr>
          <a:xfrm flipV="1">
            <a:off x="3505201" y="1144276"/>
            <a:ext cx="13970330" cy="36824"/>
          </a:xfrm>
          <a:prstGeom prst="line">
            <a:avLst/>
          </a:prstGeom>
          <a:ln w="28575" cap="flat">
            <a:solidFill>
              <a:srgbClr val="004CC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8B9A1E-20BA-E549-DC2A-C7204A1FDEAC}"/>
              </a:ext>
            </a:extLst>
          </p:cNvPr>
          <p:cNvSpPr txBox="1"/>
          <p:nvPr/>
        </p:nvSpPr>
        <p:spPr>
          <a:xfrm>
            <a:off x="14249400" y="8938041"/>
            <a:ext cx="4038600" cy="4641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3360"/>
              </a:lnSpc>
            </a:pPr>
            <a:r>
              <a:rPr lang="ko-KR" altLang="en-US" sz="1200" spc="-70" dirty="0">
                <a:latin typeface="Gothic A1 Bold" panose="020B0600000101010101" charset="-127"/>
                <a:ea typeface="Gothic A1 Bold" panose="020B0600000101010101" charset="-127"/>
                <a:cs typeface="Gothic A1 Bold" panose="020B0600000101010101" charset="-127"/>
              </a:rPr>
              <a:t>한국여성정책연구원 추계인구 출처</a:t>
            </a:r>
            <a:endParaRPr lang="en-US" altLang="ko-KR" sz="1200" spc="-70" dirty="0">
              <a:latin typeface="Gothic A1 Bold" panose="020B0600000101010101" charset="-127"/>
              <a:ea typeface="Gothic A1 Bold" panose="020B0600000101010101" charset="-127"/>
              <a:cs typeface="Gothic A1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368259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/>
          <p:cNvSpPr/>
          <p:nvPr/>
        </p:nvSpPr>
        <p:spPr>
          <a:xfrm flipV="1">
            <a:off x="3505201" y="1144276"/>
            <a:ext cx="13970330" cy="36824"/>
          </a:xfrm>
          <a:prstGeom prst="line">
            <a:avLst/>
          </a:prstGeom>
          <a:ln w="28575" cap="flat">
            <a:solidFill>
              <a:srgbClr val="004CC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3"/>
          <p:cNvSpPr txBox="1"/>
          <p:nvPr/>
        </p:nvSpPr>
        <p:spPr>
          <a:xfrm>
            <a:off x="812469" y="654994"/>
            <a:ext cx="9888306" cy="2885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75"/>
              </a:lnSpc>
            </a:pPr>
            <a:r>
              <a:rPr lang="ko-KR" altLang="en-US" sz="6500" b="1" spc="-260" dirty="0">
                <a:solidFill>
                  <a:srgbClr val="004CC7"/>
                </a:solidFill>
                <a:latin typeface="Gothic A1 Bold" panose="020B0600000101010101" charset="-127"/>
                <a:ea typeface="Gothic A1 Bold" panose="020B0600000101010101" charset="-127"/>
                <a:cs typeface="Gothic A1 Bold" panose="020B0600000101010101" charset="-127"/>
              </a:rPr>
              <a:t>증가하는 </a:t>
            </a:r>
            <a:endParaRPr lang="en-US" altLang="ko-KR" sz="6500" b="1" spc="-260" dirty="0">
              <a:solidFill>
                <a:srgbClr val="004CC7"/>
              </a:solidFill>
              <a:latin typeface="Gothic A1 Bold" panose="020B0600000101010101" charset="-127"/>
              <a:ea typeface="Gothic A1 Bold" panose="020B0600000101010101" charset="-127"/>
              <a:cs typeface="Gothic A1 Bold" panose="020B0600000101010101" charset="-127"/>
            </a:endParaRPr>
          </a:p>
          <a:p>
            <a:pPr marL="0" lvl="0" indent="0" algn="l">
              <a:lnSpc>
                <a:spcPts val="7475"/>
              </a:lnSpc>
            </a:pPr>
            <a:r>
              <a:rPr lang="ko-KR" altLang="en-US" sz="6500" b="1" spc="-260" dirty="0">
                <a:solidFill>
                  <a:srgbClr val="004CC7"/>
                </a:solidFill>
                <a:ea typeface="Gothic A1 Bold"/>
              </a:rPr>
              <a:t>독거 노인</a:t>
            </a:r>
            <a:endParaRPr lang="en-US" altLang="ko-KR" sz="6500" b="1" spc="-260" dirty="0">
              <a:solidFill>
                <a:srgbClr val="004CC7"/>
              </a:solidFill>
              <a:ea typeface="Gothic A1 Bold"/>
            </a:endParaRPr>
          </a:p>
          <a:p>
            <a:pPr marL="0" lvl="0" indent="0" algn="l">
              <a:lnSpc>
                <a:spcPts val="7475"/>
              </a:lnSpc>
            </a:pPr>
            <a:r>
              <a:rPr lang="ko-KR" altLang="en-US" sz="6500" b="1" spc="-260" dirty="0">
                <a:solidFill>
                  <a:srgbClr val="004CC7"/>
                </a:solidFill>
                <a:ea typeface="Gothic A1 Bold"/>
              </a:rPr>
              <a:t>비율</a:t>
            </a:r>
            <a:endParaRPr lang="en-US" sz="6500" b="1" spc="-260" dirty="0">
              <a:solidFill>
                <a:srgbClr val="004CC7"/>
              </a:solidFill>
              <a:ea typeface="Gothic A1 Bold"/>
            </a:endParaRPr>
          </a:p>
        </p:txBody>
      </p:sp>
      <p:pic>
        <p:nvPicPr>
          <p:cNvPr id="8" name="그림 7" descr="스크린샷, 텍스트이(가) 표시된 사진&#10;&#10;자동 생성된 설명">
            <a:extLst>
              <a:ext uri="{FF2B5EF4-FFF2-40B4-BE49-F238E27FC236}">
                <a16:creationId xmlns:a16="http://schemas.microsoft.com/office/drawing/2014/main" id="{9973D586-08F8-6179-581E-C063E7269C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000" y="2324100"/>
            <a:ext cx="11160000" cy="669600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5030363-0796-413D-3658-5ABFE928371C}"/>
              </a:ext>
            </a:extLst>
          </p:cNvPr>
          <p:cNvSpPr txBox="1"/>
          <p:nvPr/>
        </p:nvSpPr>
        <p:spPr>
          <a:xfrm>
            <a:off x="15011400" y="8938041"/>
            <a:ext cx="3276600" cy="4577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3360"/>
              </a:lnSpc>
            </a:pPr>
            <a:r>
              <a:rPr lang="ko-KR" altLang="en-US" sz="1200" spc="-70" dirty="0">
                <a:solidFill>
                  <a:srgbClr val="002060"/>
                </a:solidFill>
                <a:latin typeface="Gothic A1 Bold" panose="020B0600000101010101" charset="-127"/>
                <a:ea typeface="Gothic A1 Bold" panose="020B0600000101010101" charset="-127"/>
                <a:cs typeface="Gothic A1 Bold" panose="020B0600000101010101" charset="-127"/>
              </a:rPr>
              <a:t>서울시 독거노인 현황</a:t>
            </a:r>
            <a:endParaRPr lang="en-US" altLang="ko-KR" sz="1200" spc="-70" dirty="0">
              <a:solidFill>
                <a:srgbClr val="FFFFFF"/>
              </a:solidFill>
              <a:ea typeface="Gothic A1 Bold"/>
            </a:endParaRPr>
          </a:p>
        </p:txBody>
      </p:sp>
    </p:spTree>
    <p:extLst>
      <p:ext uri="{BB962C8B-B14F-4D97-AF65-F5344CB8AC3E}">
        <p14:creationId xmlns:p14="http://schemas.microsoft.com/office/powerpoint/2010/main" val="30314912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/>
          <p:cNvSpPr/>
          <p:nvPr/>
        </p:nvSpPr>
        <p:spPr>
          <a:xfrm flipV="1">
            <a:off x="3505201" y="1144276"/>
            <a:ext cx="13970330" cy="36824"/>
          </a:xfrm>
          <a:prstGeom prst="line">
            <a:avLst/>
          </a:prstGeom>
          <a:ln w="28575" cap="flat">
            <a:solidFill>
              <a:srgbClr val="004CC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3"/>
          <p:cNvSpPr txBox="1"/>
          <p:nvPr/>
        </p:nvSpPr>
        <p:spPr>
          <a:xfrm>
            <a:off x="812469" y="654994"/>
            <a:ext cx="9888306" cy="2885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75"/>
              </a:lnSpc>
            </a:pPr>
            <a:r>
              <a:rPr lang="ko-KR" altLang="en-US" sz="6500" spc="-260" dirty="0">
                <a:solidFill>
                  <a:srgbClr val="004CC7"/>
                </a:solidFill>
                <a:ea typeface="Gothic A1 Bold"/>
              </a:rPr>
              <a:t>고령층</a:t>
            </a:r>
            <a:endParaRPr lang="en-US" altLang="ko-KR" sz="6500" spc="-260" dirty="0">
              <a:solidFill>
                <a:srgbClr val="004CC7"/>
              </a:solidFill>
              <a:ea typeface="Gothic A1 Bold"/>
            </a:endParaRPr>
          </a:p>
          <a:p>
            <a:pPr>
              <a:lnSpc>
                <a:spcPts val="7475"/>
              </a:lnSpc>
            </a:pPr>
            <a:r>
              <a:rPr lang="ko-KR" altLang="en-US" sz="6500" spc="-260" dirty="0">
                <a:solidFill>
                  <a:srgbClr val="004CC7"/>
                </a:solidFill>
                <a:ea typeface="Gothic A1 Bold"/>
              </a:rPr>
              <a:t>사고 데이터</a:t>
            </a:r>
            <a:endParaRPr lang="en-US" altLang="ko-KR" sz="6500" spc="-260" dirty="0">
              <a:solidFill>
                <a:srgbClr val="004CC7"/>
              </a:solidFill>
              <a:ea typeface="Gothic A1 Bold"/>
            </a:endParaRPr>
          </a:p>
          <a:p>
            <a:pPr>
              <a:lnSpc>
                <a:spcPts val="7475"/>
              </a:lnSpc>
            </a:pPr>
            <a:r>
              <a:rPr lang="ko-KR" altLang="en-US" sz="6500" spc="-260" dirty="0">
                <a:solidFill>
                  <a:srgbClr val="004CC7"/>
                </a:solidFill>
                <a:ea typeface="Gothic A1 Bold"/>
              </a:rPr>
              <a:t>급증</a:t>
            </a:r>
            <a:endParaRPr lang="en-US" altLang="ko-KR" sz="6500" spc="-260" dirty="0">
              <a:solidFill>
                <a:srgbClr val="004CC7"/>
              </a:solidFill>
              <a:ea typeface="Gothic A1 Bold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973D586-08F8-6179-581E-C063E7269C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64000" y="2327482"/>
            <a:ext cx="11160000" cy="668923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5030363-0796-413D-3658-5ABFE928371C}"/>
              </a:ext>
            </a:extLst>
          </p:cNvPr>
          <p:cNvSpPr txBox="1"/>
          <p:nvPr/>
        </p:nvSpPr>
        <p:spPr>
          <a:xfrm>
            <a:off x="12725400" y="8938041"/>
            <a:ext cx="5562600" cy="8552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3150"/>
              </a:lnSpc>
            </a:pPr>
            <a:r>
              <a:rPr lang="en-US" altLang="ko-KR" sz="1200" spc="-84" dirty="0">
                <a:solidFill>
                  <a:srgbClr val="002060"/>
                </a:solidFill>
                <a:latin typeface="Gothic A1 Bold" panose="020B0600000101010101" charset="-127"/>
                <a:ea typeface="Gothic A1 Bold" panose="020B0600000101010101" charset="-127"/>
                <a:cs typeface="Gothic A1 Bold" panose="020B0600000101010101" charset="-127"/>
              </a:rPr>
              <a:t>2016</a:t>
            </a:r>
            <a:r>
              <a:rPr lang="ko-KR" altLang="en-US" sz="1200" spc="-84" dirty="0">
                <a:solidFill>
                  <a:srgbClr val="002060"/>
                </a:solidFill>
                <a:latin typeface="Gothic A1 Bold" panose="020B0600000101010101" charset="-127"/>
                <a:ea typeface="Gothic A1 Bold" panose="020B0600000101010101" charset="-127"/>
                <a:cs typeface="Gothic A1 Bold" panose="020B0600000101010101" charset="-127"/>
              </a:rPr>
              <a:t>년 고령자추락</a:t>
            </a:r>
            <a:r>
              <a:rPr lang="en-US" altLang="ko-KR" sz="1200" spc="-84" dirty="0">
                <a:solidFill>
                  <a:srgbClr val="002060"/>
                </a:solidFill>
                <a:latin typeface="Gothic A1 Bold" panose="020B0600000101010101" charset="-127"/>
                <a:ea typeface="Gothic A1 Bold" panose="020B0600000101010101" charset="-127"/>
                <a:cs typeface="Gothic A1 Bold" panose="020B0600000101010101" charset="-127"/>
              </a:rPr>
              <a:t>·</a:t>
            </a:r>
            <a:r>
              <a:rPr lang="ko-KR" altLang="en-US" sz="1200" spc="-84" dirty="0">
                <a:solidFill>
                  <a:srgbClr val="002060"/>
                </a:solidFill>
                <a:latin typeface="Gothic A1 Bold" panose="020B0600000101010101" charset="-127"/>
                <a:ea typeface="Gothic A1 Bold" panose="020B0600000101010101" charset="-127"/>
                <a:cs typeface="Gothic A1 Bold" panose="020B0600000101010101" charset="-127"/>
              </a:rPr>
              <a:t>낙상사고</a:t>
            </a:r>
            <a:r>
              <a:rPr lang="en-US" altLang="ko-KR" sz="1200" spc="-84" dirty="0">
                <a:solidFill>
                  <a:srgbClr val="002060"/>
                </a:solidFill>
                <a:latin typeface="Gothic A1 Bold" panose="020B0600000101010101" charset="-127"/>
                <a:ea typeface="Gothic A1 Bold" panose="020B0600000101010101" charset="-127"/>
                <a:cs typeface="Gothic A1 Bold" panose="020B0600000101010101" charset="-127"/>
              </a:rPr>
              <a:t>,</a:t>
            </a:r>
            <a:r>
              <a:rPr lang="ko-KR" altLang="en-US" sz="1200" spc="-84" dirty="0">
                <a:solidFill>
                  <a:srgbClr val="002060"/>
                </a:solidFill>
                <a:latin typeface="Gothic A1 Bold" panose="020B0600000101010101" charset="-127"/>
                <a:ea typeface="Gothic A1 Bold" panose="020B0600000101010101" charset="-127"/>
                <a:cs typeface="Gothic A1 Bold" panose="020B0600000101010101" charset="-127"/>
              </a:rPr>
              <a:t>위해사례 동향 분석과 </a:t>
            </a:r>
            <a:r>
              <a:rPr lang="en-US" altLang="ko-KR" sz="1200" spc="-84" dirty="0">
                <a:solidFill>
                  <a:srgbClr val="002060"/>
                </a:solidFill>
                <a:latin typeface="Gothic A1 Bold" panose="020B0600000101010101" charset="-127"/>
                <a:ea typeface="Gothic A1 Bold" panose="020B0600000101010101" charset="-127"/>
                <a:cs typeface="Gothic A1 Bold" panose="020B0600000101010101" charset="-127"/>
              </a:rPr>
              <a:t>2021</a:t>
            </a:r>
            <a:r>
              <a:rPr lang="ko-KR" altLang="en-US" sz="1200" spc="-84" dirty="0">
                <a:solidFill>
                  <a:srgbClr val="002060"/>
                </a:solidFill>
                <a:latin typeface="Gothic A1 Bold" panose="020B0600000101010101" charset="-127"/>
                <a:ea typeface="Gothic A1 Bold" panose="020B0600000101010101" charset="-127"/>
                <a:cs typeface="Gothic A1 Bold" panose="020B0600000101010101" charset="-127"/>
              </a:rPr>
              <a:t>년 고령자 추락</a:t>
            </a:r>
            <a:r>
              <a:rPr lang="en-US" altLang="ko-KR" sz="1200" spc="-84" dirty="0">
                <a:solidFill>
                  <a:srgbClr val="002060"/>
                </a:solidFill>
                <a:latin typeface="Gothic A1 Bold" panose="020B0600000101010101" charset="-127"/>
                <a:ea typeface="Gothic A1 Bold" panose="020B0600000101010101" charset="-127"/>
                <a:cs typeface="Gothic A1 Bold" panose="020B0600000101010101" charset="-127"/>
              </a:rPr>
              <a:t>·</a:t>
            </a:r>
            <a:r>
              <a:rPr lang="ko-KR" altLang="en-US" sz="1200" spc="-84" dirty="0">
                <a:solidFill>
                  <a:srgbClr val="002060"/>
                </a:solidFill>
                <a:latin typeface="Gothic A1 Bold" panose="020B0600000101010101" charset="-127"/>
                <a:ea typeface="Gothic A1 Bold" panose="020B0600000101010101" charset="-127"/>
                <a:cs typeface="Gothic A1 Bold" panose="020B0600000101010101" charset="-127"/>
              </a:rPr>
              <a:t>낙상사고</a:t>
            </a:r>
            <a:r>
              <a:rPr lang="en-US" altLang="ko-KR" sz="1200" spc="-84" dirty="0">
                <a:solidFill>
                  <a:srgbClr val="002060"/>
                </a:solidFill>
                <a:latin typeface="Gothic A1 Bold" panose="020B0600000101010101" charset="-127"/>
                <a:ea typeface="Gothic A1 Bold" panose="020B0600000101010101" charset="-127"/>
                <a:cs typeface="Gothic A1 Bold" panose="020B0600000101010101" charset="-127"/>
              </a:rPr>
              <a:t>,</a:t>
            </a:r>
            <a:r>
              <a:rPr lang="ko-KR" altLang="en-US" sz="1200" spc="-84" dirty="0">
                <a:solidFill>
                  <a:srgbClr val="002060"/>
                </a:solidFill>
                <a:latin typeface="Gothic A1 Bold" panose="020B0600000101010101" charset="-127"/>
                <a:ea typeface="Gothic A1 Bold" panose="020B0600000101010101" charset="-127"/>
                <a:cs typeface="Gothic A1 Bold" panose="020B0600000101010101" charset="-127"/>
              </a:rPr>
              <a:t>위해사례 동향 분석</a:t>
            </a:r>
            <a:r>
              <a:rPr lang="en-US" altLang="ko-KR" sz="1200" spc="-84" dirty="0">
                <a:solidFill>
                  <a:srgbClr val="002060"/>
                </a:solidFill>
                <a:latin typeface="Gothic A1 Bold" panose="020B0600000101010101" charset="-127"/>
                <a:ea typeface="Gothic A1 Bold" panose="020B0600000101010101" charset="-127"/>
                <a:cs typeface="Gothic A1 Bold" panose="020B0600000101010101" charset="-127"/>
              </a:rPr>
              <a:t> </a:t>
            </a:r>
            <a:r>
              <a:rPr lang="ko-KR" altLang="en-US" sz="1200" spc="-84" dirty="0">
                <a:solidFill>
                  <a:srgbClr val="002060"/>
                </a:solidFill>
                <a:latin typeface="Gothic A1 Bold" panose="020B0600000101010101" charset="-127"/>
                <a:ea typeface="Gothic A1 Bold" panose="020B0600000101010101" charset="-127"/>
                <a:cs typeface="Gothic A1 Bold" panose="020B0600000101010101" charset="-127"/>
              </a:rPr>
              <a:t>출처</a:t>
            </a:r>
            <a:r>
              <a:rPr lang="en-US" altLang="ko-KR" sz="1200" spc="-84" dirty="0">
                <a:solidFill>
                  <a:srgbClr val="002060"/>
                </a:solidFill>
                <a:latin typeface="Gothic A1 Bold" panose="020B0600000101010101" charset="-127"/>
                <a:ea typeface="Gothic A1 Bold" panose="020B0600000101010101" charset="-127"/>
                <a:cs typeface="Gothic A1 Bold" panose="020B0600000101010101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038154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C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12469" y="6427626"/>
            <a:ext cx="16663062" cy="6412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040"/>
              </a:lnSpc>
              <a:spcBef>
                <a:spcPct val="0"/>
              </a:spcBef>
            </a:pPr>
            <a:r>
              <a:rPr lang="en-US" altLang="ko-KR" sz="4200" spc="-168" dirty="0">
                <a:solidFill>
                  <a:srgbClr val="FFFFFF"/>
                </a:solidFill>
                <a:latin typeface="Gothic A1 Ultra-Bold"/>
                <a:ea typeface="Gothic A1 Ultra-Bold"/>
              </a:rPr>
              <a:t>2018</a:t>
            </a:r>
            <a:r>
              <a:rPr lang="ko-KR" altLang="en-US" sz="4200" spc="-168" dirty="0">
                <a:solidFill>
                  <a:srgbClr val="FFFFFF"/>
                </a:solidFill>
                <a:latin typeface="Gothic A1 Ultra-Bold"/>
                <a:ea typeface="Gothic A1 Ultra-Bold"/>
              </a:rPr>
              <a:t>년부터 연평균 </a:t>
            </a:r>
            <a:r>
              <a:rPr lang="en-US" altLang="ko-KR" sz="4200" spc="-168" dirty="0">
                <a:solidFill>
                  <a:srgbClr val="FFFFFF"/>
                </a:solidFill>
                <a:latin typeface="Gothic A1 Ultra-Bold"/>
                <a:ea typeface="Gothic A1 Ultra-Bold"/>
              </a:rPr>
              <a:t>3694.5</a:t>
            </a:r>
            <a:r>
              <a:rPr lang="ko-KR" altLang="en-US" sz="4200" spc="-168" dirty="0">
                <a:solidFill>
                  <a:srgbClr val="FFFFFF"/>
                </a:solidFill>
                <a:latin typeface="Gothic A1 Ultra-Bold"/>
                <a:ea typeface="Gothic A1 Ultra-Bold"/>
              </a:rPr>
              <a:t>건의 고령자 낙상사고가 발생했다</a:t>
            </a:r>
            <a:r>
              <a:rPr lang="en-US" altLang="ko-KR" sz="4200" spc="-168" dirty="0">
                <a:solidFill>
                  <a:srgbClr val="FFFFFF"/>
                </a:solidFill>
                <a:latin typeface="Gothic A1 Ultra-Bold"/>
                <a:ea typeface="Gothic A1 Ultra-Bold"/>
              </a:rPr>
              <a:t>.</a:t>
            </a:r>
            <a:endParaRPr lang="en-US" sz="4200" spc="-168" dirty="0">
              <a:solidFill>
                <a:srgbClr val="FFFFFF"/>
              </a:solidFill>
              <a:latin typeface="Gothic A1 Ultra-Bold"/>
              <a:ea typeface="Gothic A1 Ultra-Bold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812469" y="7493305"/>
            <a:ext cx="16663062" cy="3589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50"/>
              </a:lnSpc>
            </a:pPr>
            <a:r>
              <a:rPr lang="en-US" altLang="ko-KR" sz="1200" spc="-84" dirty="0">
                <a:solidFill>
                  <a:srgbClr val="6CE5E8"/>
                </a:solidFill>
                <a:ea typeface="Gothic A1 Medium"/>
              </a:rPr>
              <a:t>2016</a:t>
            </a:r>
            <a:r>
              <a:rPr lang="ko-KR" altLang="en-US" sz="1200" spc="-84" dirty="0">
                <a:solidFill>
                  <a:srgbClr val="6CE5E8"/>
                </a:solidFill>
                <a:ea typeface="Gothic A1 Medium"/>
              </a:rPr>
              <a:t>년 고령자 추락</a:t>
            </a:r>
            <a:r>
              <a:rPr lang="en-US" altLang="ko-KR" sz="1200" spc="-84" dirty="0">
                <a:solidFill>
                  <a:srgbClr val="6CE5E8"/>
                </a:solidFill>
                <a:ea typeface="Gothic A1 Medium"/>
              </a:rPr>
              <a:t>·</a:t>
            </a:r>
            <a:r>
              <a:rPr lang="ko-KR" altLang="en-US" sz="1200" spc="-84" dirty="0">
                <a:solidFill>
                  <a:srgbClr val="6CE5E8"/>
                </a:solidFill>
                <a:ea typeface="Gothic A1 Medium"/>
              </a:rPr>
              <a:t>낙상사고</a:t>
            </a:r>
            <a:r>
              <a:rPr lang="en-US" altLang="ko-KR" sz="1200" spc="-84" dirty="0">
                <a:solidFill>
                  <a:srgbClr val="6CE5E8"/>
                </a:solidFill>
                <a:ea typeface="Gothic A1 Medium"/>
              </a:rPr>
              <a:t>,</a:t>
            </a:r>
            <a:r>
              <a:rPr lang="ko-KR" altLang="en-US" sz="1200" spc="-84" dirty="0">
                <a:solidFill>
                  <a:srgbClr val="6CE5E8"/>
                </a:solidFill>
                <a:ea typeface="Gothic A1 Medium"/>
              </a:rPr>
              <a:t>위해사례 동향 분석과 </a:t>
            </a:r>
            <a:r>
              <a:rPr lang="en-US" altLang="ko-KR" sz="1200" spc="-84" dirty="0">
                <a:solidFill>
                  <a:srgbClr val="6CE5E8"/>
                </a:solidFill>
                <a:ea typeface="Gothic A1 Medium"/>
              </a:rPr>
              <a:t>2021</a:t>
            </a:r>
            <a:r>
              <a:rPr lang="ko-KR" altLang="en-US" sz="1200" spc="-84" dirty="0">
                <a:solidFill>
                  <a:srgbClr val="6CE5E8"/>
                </a:solidFill>
                <a:ea typeface="Gothic A1 Medium"/>
              </a:rPr>
              <a:t>년 고령자 추락</a:t>
            </a:r>
            <a:r>
              <a:rPr lang="en-US" altLang="ko-KR" sz="1200" spc="-84" dirty="0">
                <a:solidFill>
                  <a:srgbClr val="6CE5E8"/>
                </a:solidFill>
                <a:ea typeface="Gothic A1 Medium"/>
              </a:rPr>
              <a:t>·</a:t>
            </a:r>
            <a:r>
              <a:rPr lang="ko-KR" altLang="en-US" sz="1200" spc="-84" dirty="0">
                <a:solidFill>
                  <a:srgbClr val="6CE5E8"/>
                </a:solidFill>
                <a:ea typeface="Gothic A1 Medium"/>
              </a:rPr>
              <a:t>낙상사고</a:t>
            </a:r>
            <a:r>
              <a:rPr lang="en-US" altLang="ko-KR" sz="1200" spc="-84" dirty="0">
                <a:solidFill>
                  <a:srgbClr val="6CE5E8"/>
                </a:solidFill>
                <a:ea typeface="Gothic A1 Medium"/>
              </a:rPr>
              <a:t>,</a:t>
            </a:r>
            <a:r>
              <a:rPr lang="ko-KR" altLang="en-US" sz="1200" spc="-84" dirty="0">
                <a:solidFill>
                  <a:srgbClr val="6CE5E8"/>
                </a:solidFill>
                <a:ea typeface="Gothic A1 Medium"/>
              </a:rPr>
              <a:t>위해사례 동향 분석</a:t>
            </a:r>
            <a:r>
              <a:rPr lang="en-US" altLang="ko-KR" sz="1200" spc="-84" dirty="0">
                <a:solidFill>
                  <a:srgbClr val="6CE5E8"/>
                </a:solidFill>
                <a:ea typeface="Gothic A1 Medium"/>
              </a:rPr>
              <a:t> </a:t>
            </a:r>
            <a:r>
              <a:rPr lang="ko-KR" altLang="en-US" sz="1200" spc="-84" dirty="0">
                <a:solidFill>
                  <a:srgbClr val="6CE5E8"/>
                </a:solidFill>
                <a:ea typeface="Gothic A1 Medium"/>
              </a:rPr>
              <a:t>출처</a:t>
            </a:r>
            <a:r>
              <a:rPr lang="en-US" altLang="ko-KR" sz="1200" spc="-84" dirty="0">
                <a:solidFill>
                  <a:srgbClr val="6CE5E8"/>
                </a:solidFill>
                <a:ea typeface="Gothic A1 Medium"/>
              </a:rPr>
              <a:t>.</a:t>
            </a:r>
            <a:endParaRPr lang="en-US" sz="1200" spc="-84" dirty="0">
              <a:solidFill>
                <a:srgbClr val="6CE5E8"/>
              </a:solidFill>
              <a:ea typeface="Gothic A1 Medium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812469" y="1667116"/>
            <a:ext cx="16663062" cy="2984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3749"/>
              </a:lnSpc>
            </a:pPr>
            <a:r>
              <a:rPr lang="en-US" sz="18999" dirty="0">
                <a:solidFill>
                  <a:srgbClr val="6CE5E8"/>
                </a:solidFill>
                <a:latin typeface="Now Bold"/>
              </a:rPr>
              <a:t>3694.5</a:t>
            </a:r>
            <a:r>
              <a:rPr lang="ko-KR" altLang="en-US" sz="18999" dirty="0">
                <a:solidFill>
                  <a:srgbClr val="6CE5E8"/>
                </a:solidFill>
                <a:latin typeface="Gothic A1 Bold" panose="020B0600000101010101" charset="-127"/>
                <a:ea typeface="Gothic A1 Bold" panose="020B0600000101010101" charset="-127"/>
                <a:cs typeface="Gothic A1 Bold" panose="020B0600000101010101" charset="-127"/>
              </a:rPr>
              <a:t>건</a:t>
            </a:r>
            <a:endParaRPr lang="en-US" sz="18999" u="none" dirty="0">
              <a:solidFill>
                <a:srgbClr val="6CE5E8"/>
              </a:solidFill>
              <a:latin typeface="Gothic A1 Bold" panose="020B0600000101010101" charset="-127"/>
              <a:ea typeface="Gothic A1 Bold" panose="020B0600000101010101" charset="-127"/>
              <a:cs typeface="Gothic A1 Bold" panose="020B0600000101010101" charset="-127"/>
            </a:endParaRPr>
          </a:p>
        </p:txBody>
      </p:sp>
      <p:sp>
        <p:nvSpPr>
          <p:cNvPr id="5" name="AutoShape 5"/>
          <p:cNvSpPr/>
          <p:nvPr/>
        </p:nvSpPr>
        <p:spPr>
          <a:xfrm>
            <a:off x="8613092" y="5163841"/>
            <a:ext cx="1061816" cy="0"/>
          </a:xfrm>
          <a:prstGeom prst="line">
            <a:avLst/>
          </a:prstGeom>
          <a:ln w="142875" cap="flat">
            <a:solidFill>
              <a:srgbClr val="6CE5E8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1457</TotalTime>
  <Words>382</Words>
  <Application>Microsoft Office PowerPoint</Application>
  <PresentationFormat>사용자 지정</PresentationFormat>
  <Paragraphs>156</Paragraphs>
  <Slides>26</Slides>
  <Notes>10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6" baseType="lpstr">
      <vt:lpstr>Calibri</vt:lpstr>
      <vt:lpstr>Arial</vt:lpstr>
      <vt:lpstr>맑은 고딕</vt:lpstr>
      <vt:lpstr>Gothic A1 Ultra-Bold</vt:lpstr>
      <vt:lpstr>Now Heavy</vt:lpstr>
      <vt:lpstr>Gothic A1 Light Bold</vt:lpstr>
      <vt:lpstr>Roboto</vt:lpstr>
      <vt:lpstr>Now Bold</vt:lpstr>
      <vt:lpstr>Gothic A1 Bold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파란색 테마 브랜딩전략 프레젠테이션</dc:title>
  <cp:lastModifiedBy>영일 김</cp:lastModifiedBy>
  <cp:revision>168</cp:revision>
  <dcterms:created xsi:type="dcterms:W3CDTF">2006-08-16T00:00:00Z</dcterms:created>
  <dcterms:modified xsi:type="dcterms:W3CDTF">2023-11-28T07:26:31Z</dcterms:modified>
  <dc:identifier>DAF1IcWstPE</dc:identifier>
</cp:coreProperties>
</file>